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handoutMasterIdLst>
    <p:handoutMasterId r:id="rId30"/>
  </p:handoutMasterIdLst>
  <p:sldIdLst>
    <p:sldId id="810" r:id="rId2"/>
    <p:sldId id="787" r:id="rId3"/>
    <p:sldId id="788" r:id="rId4"/>
    <p:sldId id="807" r:id="rId5"/>
    <p:sldId id="741" r:id="rId6"/>
    <p:sldId id="735" r:id="rId7"/>
    <p:sldId id="736" r:id="rId8"/>
    <p:sldId id="737" r:id="rId9"/>
    <p:sldId id="809" r:id="rId10"/>
    <p:sldId id="792" r:id="rId11"/>
    <p:sldId id="804" r:id="rId12"/>
    <p:sldId id="772" r:id="rId13"/>
    <p:sldId id="794" r:id="rId14"/>
    <p:sldId id="795" r:id="rId15"/>
    <p:sldId id="796" r:id="rId16"/>
    <p:sldId id="797" r:id="rId17"/>
    <p:sldId id="800" r:id="rId18"/>
    <p:sldId id="801" r:id="rId19"/>
    <p:sldId id="802" r:id="rId20"/>
    <p:sldId id="803" r:id="rId21"/>
    <p:sldId id="593" r:id="rId22"/>
    <p:sldId id="740" r:id="rId23"/>
    <p:sldId id="777" r:id="rId24"/>
    <p:sldId id="780" r:id="rId25"/>
    <p:sldId id="655" r:id="rId26"/>
    <p:sldId id="789" r:id="rId27"/>
    <p:sldId id="391"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66B188-87B8-4FAF-87B3-9B7091881542}" v="3" dt="2021-08-19T18:30:59.9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920" autoAdjust="0"/>
    <p:restoredTop sz="80038" autoAdjust="0"/>
  </p:normalViewPr>
  <p:slideViewPr>
    <p:cSldViewPr snapToGrid="0" snapToObjects="1">
      <p:cViewPr varScale="1">
        <p:scale>
          <a:sx n="51" d="100"/>
          <a:sy n="51" d="100"/>
        </p:scale>
        <p:origin x="36" y="4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y Montplaisir" userId="4c071d4b-b72b-481d-994f-1a5858009bdf" providerId="ADAL" clId="{E266B188-87B8-4FAF-87B3-9B7091881542}"/>
    <pc:docChg chg="undo custSel delSld modSld">
      <pc:chgData name="Kay Montplaisir" userId="4c071d4b-b72b-481d-994f-1a5858009bdf" providerId="ADAL" clId="{E266B188-87B8-4FAF-87B3-9B7091881542}" dt="2021-08-19T18:34:15.943" v="970" actId="20577"/>
      <pc:docMkLst>
        <pc:docMk/>
      </pc:docMkLst>
      <pc:sldChg chg="modNotesTx">
        <pc:chgData name="Kay Montplaisir" userId="4c071d4b-b72b-481d-994f-1a5858009bdf" providerId="ADAL" clId="{E266B188-87B8-4FAF-87B3-9B7091881542}" dt="2021-08-19T18:10:34.548" v="362" actId="20577"/>
        <pc:sldMkLst>
          <pc:docMk/>
          <pc:sldMk cId="628412037" sldId="593"/>
        </pc:sldMkLst>
      </pc:sldChg>
      <pc:sldChg chg="modSp mod">
        <pc:chgData name="Kay Montplaisir" userId="4c071d4b-b72b-481d-994f-1a5858009bdf" providerId="ADAL" clId="{E266B188-87B8-4FAF-87B3-9B7091881542}" dt="2021-08-19T18:34:15.943" v="970" actId="20577"/>
        <pc:sldMkLst>
          <pc:docMk/>
          <pc:sldMk cId="143575335" sldId="655"/>
        </pc:sldMkLst>
        <pc:spChg chg="mod">
          <ac:chgData name="Kay Montplaisir" userId="4c071d4b-b72b-481d-994f-1a5858009bdf" providerId="ADAL" clId="{E266B188-87B8-4FAF-87B3-9B7091881542}" dt="2021-08-19T18:34:15.943" v="970" actId="20577"/>
          <ac:spMkLst>
            <pc:docMk/>
            <pc:sldMk cId="143575335" sldId="655"/>
            <ac:spMk id="8" creationId="{00000000-0000-0000-0000-000000000000}"/>
          </ac:spMkLst>
        </pc:spChg>
        <pc:spChg chg="mod">
          <ac:chgData name="Kay Montplaisir" userId="4c071d4b-b72b-481d-994f-1a5858009bdf" providerId="ADAL" clId="{E266B188-87B8-4FAF-87B3-9B7091881542}" dt="2021-08-19T18:13:15.472" v="429" actId="20577"/>
          <ac:spMkLst>
            <pc:docMk/>
            <pc:sldMk cId="143575335" sldId="655"/>
            <ac:spMk id="10" creationId="{00000000-0000-0000-0000-000000000000}"/>
          </ac:spMkLst>
        </pc:spChg>
      </pc:sldChg>
      <pc:sldChg chg="modSp mod">
        <pc:chgData name="Kay Montplaisir" userId="4c071d4b-b72b-481d-994f-1a5858009bdf" providerId="ADAL" clId="{E266B188-87B8-4FAF-87B3-9B7091881542}" dt="2021-08-19T17:19:12.033" v="65" actId="20577"/>
        <pc:sldMkLst>
          <pc:docMk/>
          <pc:sldMk cId="1957624405" sldId="741"/>
        </pc:sldMkLst>
        <pc:spChg chg="mod">
          <ac:chgData name="Kay Montplaisir" userId="4c071d4b-b72b-481d-994f-1a5858009bdf" providerId="ADAL" clId="{E266B188-87B8-4FAF-87B3-9B7091881542}" dt="2021-08-19T17:19:12.033" v="65" actId="20577"/>
          <ac:spMkLst>
            <pc:docMk/>
            <pc:sldMk cId="1957624405" sldId="741"/>
            <ac:spMk id="8" creationId="{00000000-0000-0000-0000-000000000000}"/>
          </ac:spMkLst>
        </pc:spChg>
      </pc:sldChg>
      <pc:sldChg chg="modNotes modNotesTx">
        <pc:chgData name="Kay Montplaisir" userId="4c071d4b-b72b-481d-994f-1a5858009bdf" providerId="ADAL" clId="{E266B188-87B8-4FAF-87B3-9B7091881542}" dt="2021-08-19T18:14:13.811" v="442" actId="27636"/>
        <pc:sldMkLst>
          <pc:docMk/>
          <pc:sldMk cId="3560671367" sldId="772"/>
        </pc:sldMkLst>
      </pc:sldChg>
      <pc:sldChg chg="modSp mod modNotesTx">
        <pc:chgData name="Kay Montplaisir" userId="4c071d4b-b72b-481d-994f-1a5858009bdf" providerId="ADAL" clId="{E266B188-87B8-4FAF-87B3-9B7091881542}" dt="2021-08-19T18:12:08.639" v="380" actId="20577"/>
        <pc:sldMkLst>
          <pc:docMk/>
          <pc:sldMk cId="52301620" sldId="777"/>
        </pc:sldMkLst>
        <pc:spChg chg="mod">
          <ac:chgData name="Kay Montplaisir" userId="4c071d4b-b72b-481d-994f-1a5858009bdf" providerId="ADAL" clId="{E266B188-87B8-4FAF-87B3-9B7091881542}" dt="2021-08-19T18:10:48.016" v="371" actId="20577"/>
          <ac:spMkLst>
            <pc:docMk/>
            <pc:sldMk cId="52301620" sldId="777"/>
            <ac:spMk id="8" creationId="{00000000-0000-0000-0000-000000000000}"/>
          </ac:spMkLst>
        </pc:spChg>
      </pc:sldChg>
      <pc:sldChg chg="modSp mod modNotesTx">
        <pc:chgData name="Kay Montplaisir" userId="4c071d4b-b72b-481d-994f-1a5858009bdf" providerId="ADAL" clId="{E266B188-87B8-4FAF-87B3-9B7091881542}" dt="2021-08-19T18:28:21.204" v="605" actId="20577"/>
        <pc:sldMkLst>
          <pc:docMk/>
          <pc:sldMk cId="731461431" sldId="783"/>
        </pc:sldMkLst>
        <pc:spChg chg="mod">
          <ac:chgData name="Kay Montplaisir" userId="4c071d4b-b72b-481d-994f-1a5858009bdf" providerId="ADAL" clId="{E266B188-87B8-4FAF-87B3-9B7091881542}" dt="2021-08-19T18:28:21.204" v="605" actId="20577"/>
          <ac:spMkLst>
            <pc:docMk/>
            <pc:sldMk cId="731461431" sldId="783"/>
            <ac:spMk id="8" creationId="{00000000-0000-0000-0000-000000000000}"/>
          </ac:spMkLst>
        </pc:spChg>
        <pc:spChg chg="mod">
          <ac:chgData name="Kay Montplaisir" userId="4c071d4b-b72b-481d-994f-1a5858009bdf" providerId="ADAL" clId="{E266B188-87B8-4FAF-87B3-9B7091881542}" dt="2021-08-19T18:27:39.999" v="587" actId="20577"/>
          <ac:spMkLst>
            <pc:docMk/>
            <pc:sldMk cId="731461431" sldId="783"/>
            <ac:spMk id="10" creationId="{00000000-0000-0000-0000-000000000000}"/>
          </ac:spMkLst>
        </pc:spChg>
      </pc:sldChg>
      <pc:sldChg chg="modNotesTx">
        <pc:chgData name="Kay Montplaisir" userId="4c071d4b-b72b-481d-994f-1a5858009bdf" providerId="ADAL" clId="{E266B188-87B8-4FAF-87B3-9B7091881542}" dt="2021-08-19T17:13:08.206" v="9" actId="20577"/>
        <pc:sldMkLst>
          <pc:docMk/>
          <pc:sldMk cId="1883905948" sldId="787"/>
        </pc:sldMkLst>
      </pc:sldChg>
      <pc:sldChg chg="delSp modSp mod modNotesTx">
        <pc:chgData name="Kay Montplaisir" userId="4c071d4b-b72b-481d-994f-1a5858009bdf" providerId="ADAL" clId="{E266B188-87B8-4FAF-87B3-9B7091881542}" dt="2021-08-19T18:27:19.973" v="567" actId="478"/>
        <pc:sldMkLst>
          <pc:docMk/>
          <pc:sldMk cId="2620244594" sldId="788"/>
        </pc:sldMkLst>
        <pc:spChg chg="mod">
          <ac:chgData name="Kay Montplaisir" userId="4c071d4b-b72b-481d-994f-1a5858009bdf" providerId="ADAL" clId="{E266B188-87B8-4FAF-87B3-9B7091881542}" dt="2021-08-19T18:26:39.177" v="546" actId="113"/>
          <ac:spMkLst>
            <pc:docMk/>
            <pc:sldMk cId="2620244594" sldId="788"/>
            <ac:spMk id="8" creationId="{8F8414F0-F823-4DD4-9CF9-7F2CBD3080D6}"/>
          </ac:spMkLst>
        </pc:spChg>
        <pc:spChg chg="mod">
          <ac:chgData name="Kay Montplaisir" userId="4c071d4b-b72b-481d-994f-1a5858009bdf" providerId="ADAL" clId="{E266B188-87B8-4FAF-87B3-9B7091881542}" dt="2021-08-19T18:27:04.809" v="566" actId="20577"/>
          <ac:spMkLst>
            <pc:docMk/>
            <pc:sldMk cId="2620244594" sldId="788"/>
            <ac:spMk id="10" creationId="{00000000-0000-0000-0000-000000000000}"/>
          </ac:spMkLst>
        </pc:spChg>
        <pc:spChg chg="del mod">
          <ac:chgData name="Kay Montplaisir" userId="4c071d4b-b72b-481d-994f-1a5858009bdf" providerId="ADAL" clId="{E266B188-87B8-4FAF-87B3-9B7091881542}" dt="2021-08-19T18:27:19.973" v="567" actId="478"/>
          <ac:spMkLst>
            <pc:docMk/>
            <pc:sldMk cId="2620244594" sldId="788"/>
            <ac:spMk id="15" creationId="{D752E99D-E075-4F6B-80EB-9035DAEEB451}"/>
          </ac:spMkLst>
        </pc:spChg>
      </pc:sldChg>
      <pc:sldChg chg="modSp mod">
        <pc:chgData name="Kay Montplaisir" userId="4c071d4b-b72b-481d-994f-1a5858009bdf" providerId="ADAL" clId="{E266B188-87B8-4FAF-87B3-9B7091881542}" dt="2021-08-19T18:14:30.181" v="445" actId="1076"/>
        <pc:sldMkLst>
          <pc:docMk/>
          <pc:sldMk cId="6953318" sldId="789"/>
        </pc:sldMkLst>
        <pc:spChg chg="mod">
          <ac:chgData name="Kay Montplaisir" userId="4c071d4b-b72b-481d-994f-1a5858009bdf" providerId="ADAL" clId="{E266B188-87B8-4FAF-87B3-9B7091881542}" dt="2021-08-19T18:13:50.229" v="440" actId="20577"/>
          <ac:spMkLst>
            <pc:docMk/>
            <pc:sldMk cId="6953318" sldId="789"/>
            <ac:spMk id="10" creationId="{00000000-0000-0000-0000-000000000000}"/>
          </ac:spMkLst>
        </pc:spChg>
        <pc:spChg chg="mod">
          <ac:chgData name="Kay Montplaisir" userId="4c071d4b-b72b-481d-994f-1a5858009bdf" providerId="ADAL" clId="{E266B188-87B8-4FAF-87B3-9B7091881542}" dt="2021-08-19T18:14:30.181" v="445" actId="1076"/>
          <ac:spMkLst>
            <pc:docMk/>
            <pc:sldMk cId="6953318" sldId="789"/>
            <ac:spMk id="12" creationId="{6000DCC9-B078-4866-A9F9-79D5F0DF9DFC}"/>
          </ac:spMkLst>
        </pc:spChg>
      </pc:sldChg>
      <pc:sldChg chg="modNotesTx">
        <pc:chgData name="Kay Montplaisir" userId="4c071d4b-b72b-481d-994f-1a5858009bdf" providerId="ADAL" clId="{E266B188-87B8-4FAF-87B3-9B7091881542}" dt="2021-08-19T17:28:08.521" v="151" actId="20577"/>
        <pc:sldMkLst>
          <pc:docMk/>
          <pc:sldMk cId="2107230136" sldId="792"/>
        </pc:sldMkLst>
      </pc:sldChg>
      <pc:sldChg chg="modSp mod">
        <pc:chgData name="Kay Montplaisir" userId="4c071d4b-b72b-481d-994f-1a5858009bdf" providerId="ADAL" clId="{E266B188-87B8-4FAF-87B3-9B7091881542}" dt="2021-08-19T18:28:48.271" v="608" actId="20577"/>
        <pc:sldMkLst>
          <pc:docMk/>
          <pc:sldMk cId="2146337007" sldId="794"/>
        </pc:sldMkLst>
        <pc:spChg chg="mod">
          <ac:chgData name="Kay Montplaisir" userId="4c071d4b-b72b-481d-994f-1a5858009bdf" providerId="ADAL" clId="{E266B188-87B8-4FAF-87B3-9B7091881542}" dt="2021-08-19T18:28:48.271" v="608" actId="20577"/>
          <ac:spMkLst>
            <pc:docMk/>
            <pc:sldMk cId="2146337007" sldId="794"/>
            <ac:spMk id="8" creationId="{00000000-0000-0000-0000-000000000000}"/>
          </ac:spMkLst>
        </pc:spChg>
      </pc:sldChg>
      <pc:sldChg chg="modSp mod modNotesTx">
        <pc:chgData name="Kay Montplaisir" userId="4c071d4b-b72b-481d-994f-1a5858009bdf" providerId="ADAL" clId="{E266B188-87B8-4FAF-87B3-9B7091881542}" dt="2021-08-19T18:28:53.006" v="611" actId="20577"/>
        <pc:sldMkLst>
          <pc:docMk/>
          <pc:sldMk cId="2518192518" sldId="795"/>
        </pc:sldMkLst>
        <pc:spChg chg="mod">
          <ac:chgData name="Kay Montplaisir" userId="4c071d4b-b72b-481d-994f-1a5858009bdf" providerId="ADAL" clId="{E266B188-87B8-4FAF-87B3-9B7091881542}" dt="2021-08-19T18:28:53.006" v="611" actId="20577"/>
          <ac:spMkLst>
            <pc:docMk/>
            <pc:sldMk cId="2518192518" sldId="795"/>
            <ac:spMk id="8" creationId="{00000000-0000-0000-0000-000000000000}"/>
          </ac:spMkLst>
        </pc:spChg>
      </pc:sldChg>
      <pc:sldChg chg="modSp mod">
        <pc:chgData name="Kay Montplaisir" userId="4c071d4b-b72b-481d-994f-1a5858009bdf" providerId="ADAL" clId="{E266B188-87B8-4FAF-87B3-9B7091881542}" dt="2021-08-19T17:43:31.334" v="238"/>
        <pc:sldMkLst>
          <pc:docMk/>
          <pc:sldMk cId="3033830232" sldId="796"/>
        </pc:sldMkLst>
        <pc:spChg chg="mod">
          <ac:chgData name="Kay Montplaisir" userId="4c071d4b-b72b-481d-994f-1a5858009bdf" providerId="ADAL" clId="{E266B188-87B8-4FAF-87B3-9B7091881542}" dt="2021-08-19T17:43:31.334" v="238"/>
          <ac:spMkLst>
            <pc:docMk/>
            <pc:sldMk cId="3033830232" sldId="796"/>
            <ac:spMk id="8" creationId="{00000000-0000-0000-0000-000000000000}"/>
          </ac:spMkLst>
        </pc:spChg>
      </pc:sldChg>
      <pc:sldChg chg="modSp mod">
        <pc:chgData name="Kay Montplaisir" userId="4c071d4b-b72b-481d-994f-1a5858009bdf" providerId="ADAL" clId="{E266B188-87B8-4FAF-87B3-9B7091881542}" dt="2021-08-19T17:43:36.357" v="239"/>
        <pc:sldMkLst>
          <pc:docMk/>
          <pc:sldMk cId="2577917911" sldId="797"/>
        </pc:sldMkLst>
        <pc:spChg chg="mod">
          <ac:chgData name="Kay Montplaisir" userId="4c071d4b-b72b-481d-994f-1a5858009bdf" providerId="ADAL" clId="{E266B188-87B8-4FAF-87B3-9B7091881542}" dt="2021-08-19T17:43:36.357" v="239"/>
          <ac:spMkLst>
            <pc:docMk/>
            <pc:sldMk cId="2577917911" sldId="797"/>
            <ac:spMk id="8" creationId="{00000000-0000-0000-0000-000000000000}"/>
          </ac:spMkLst>
        </pc:spChg>
      </pc:sldChg>
      <pc:sldChg chg="modSp mod">
        <pc:chgData name="Kay Montplaisir" userId="4c071d4b-b72b-481d-994f-1a5858009bdf" providerId="ADAL" clId="{E266B188-87B8-4FAF-87B3-9B7091881542}" dt="2021-08-19T17:50:24.135" v="252" actId="20577"/>
        <pc:sldMkLst>
          <pc:docMk/>
          <pc:sldMk cId="2888087063" sldId="800"/>
        </pc:sldMkLst>
        <pc:spChg chg="mod">
          <ac:chgData name="Kay Montplaisir" userId="4c071d4b-b72b-481d-994f-1a5858009bdf" providerId="ADAL" clId="{E266B188-87B8-4FAF-87B3-9B7091881542}" dt="2021-08-19T17:50:24.135" v="252" actId="20577"/>
          <ac:spMkLst>
            <pc:docMk/>
            <pc:sldMk cId="2888087063" sldId="800"/>
            <ac:spMk id="8" creationId="{00000000-0000-0000-0000-000000000000}"/>
          </ac:spMkLst>
        </pc:spChg>
      </pc:sldChg>
      <pc:sldChg chg="modSp mod">
        <pc:chgData name="Kay Montplaisir" userId="4c071d4b-b72b-481d-994f-1a5858009bdf" providerId="ADAL" clId="{E266B188-87B8-4FAF-87B3-9B7091881542}" dt="2021-08-19T17:50:45.690" v="265" actId="20577"/>
        <pc:sldMkLst>
          <pc:docMk/>
          <pc:sldMk cId="3479423300" sldId="801"/>
        </pc:sldMkLst>
        <pc:spChg chg="mod">
          <ac:chgData name="Kay Montplaisir" userId="4c071d4b-b72b-481d-994f-1a5858009bdf" providerId="ADAL" clId="{E266B188-87B8-4FAF-87B3-9B7091881542}" dt="2021-08-19T17:50:45.690" v="265" actId="20577"/>
          <ac:spMkLst>
            <pc:docMk/>
            <pc:sldMk cId="3479423300" sldId="801"/>
            <ac:spMk id="8" creationId="{00000000-0000-0000-0000-000000000000}"/>
          </ac:spMkLst>
        </pc:spChg>
      </pc:sldChg>
      <pc:sldChg chg="modSp mod">
        <pc:chgData name="Kay Montplaisir" userId="4c071d4b-b72b-481d-994f-1a5858009bdf" providerId="ADAL" clId="{E266B188-87B8-4FAF-87B3-9B7091881542}" dt="2021-08-19T18:29:11.960" v="631" actId="20577"/>
        <pc:sldMkLst>
          <pc:docMk/>
          <pc:sldMk cId="2748406641" sldId="802"/>
        </pc:sldMkLst>
        <pc:spChg chg="mod">
          <ac:chgData name="Kay Montplaisir" userId="4c071d4b-b72b-481d-994f-1a5858009bdf" providerId="ADAL" clId="{E266B188-87B8-4FAF-87B3-9B7091881542}" dt="2021-08-19T18:29:11.960" v="631" actId="20577"/>
          <ac:spMkLst>
            <pc:docMk/>
            <pc:sldMk cId="2748406641" sldId="802"/>
            <ac:spMk id="8" creationId="{00000000-0000-0000-0000-000000000000}"/>
          </ac:spMkLst>
        </pc:spChg>
      </pc:sldChg>
      <pc:sldChg chg="modSp mod">
        <pc:chgData name="Kay Montplaisir" userId="4c071d4b-b72b-481d-994f-1a5858009bdf" providerId="ADAL" clId="{E266B188-87B8-4FAF-87B3-9B7091881542}" dt="2021-08-19T18:29:21.332" v="653" actId="20577"/>
        <pc:sldMkLst>
          <pc:docMk/>
          <pc:sldMk cId="1838806497" sldId="803"/>
        </pc:sldMkLst>
        <pc:spChg chg="mod">
          <ac:chgData name="Kay Montplaisir" userId="4c071d4b-b72b-481d-994f-1a5858009bdf" providerId="ADAL" clId="{E266B188-87B8-4FAF-87B3-9B7091881542}" dt="2021-08-19T18:29:21.332" v="653" actId="20577"/>
          <ac:spMkLst>
            <pc:docMk/>
            <pc:sldMk cId="1838806497" sldId="803"/>
            <ac:spMk id="8" creationId="{00000000-0000-0000-0000-000000000000}"/>
          </ac:spMkLst>
        </pc:spChg>
      </pc:sldChg>
      <pc:sldChg chg="modSp mod">
        <pc:chgData name="Kay Montplaisir" userId="4c071d4b-b72b-481d-994f-1a5858009bdf" providerId="ADAL" clId="{E266B188-87B8-4FAF-87B3-9B7091881542}" dt="2021-08-19T17:12:58.640" v="8" actId="20577"/>
        <pc:sldMkLst>
          <pc:docMk/>
          <pc:sldMk cId="0" sldId="810"/>
        </pc:sldMkLst>
        <pc:spChg chg="mod">
          <ac:chgData name="Kay Montplaisir" userId="4c071d4b-b72b-481d-994f-1a5858009bdf" providerId="ADAL" clId="{E266B188-87B8-4FAF-87B3-9B7091881542}" dt="2021-08-19T17:12:58.640" v="8" actId="20577"/>
          <ac:spMkLst>
            <pc:docMk/>
            <pc:sldMk cId="0" sldId="810"/>
            <ac:spMk id="9" creationId="{00000000-0000-0000-0000-000000000000}"/>
          </ac:spMkLst>
        </pc:spChg>
      </pc:sldChg>
      <pc:sldChg chg="del modNotesTx">
        <pc:chgData name="Kay Montplaisir" userId="4c071d4b-b72b-481d-994f-1a5858009bdf" providerId="ADAL" clId="{E266B188-87B8-4FAF-87B3-9B7091881542}" dt="2021-08-19T18:24:04.245" v="450" actId="2696"/>
        <pc:sldMkLst>
          <pc:docMk/>
          <pc:sldMk cId="2320478602" sldId="811"/>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9A45C3A-AA03-AE4D-9ED1-6E365DB1EA48}" type="datetimeFigureOut">
              <a:rPr lang="en-US" smtClean="0"/>
              <a:pPr/>
              <a:t>8/26/2021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1E44C60-AB9F-ED4F-8D6A-DA125BDE9E7D}" type="slidenum">
              <a:rPr lang="en-US" smtClean="0"/>
              <a:pPr/>
              <a:t>‹#›</a:t>
            </a:fld>
            <a:endParaRPr lang="en-US"/>
          </a:p>
        </p:txBody>
      </p:sp>
    </p:spTree>
    <p:extLst>
      <p:ext uri="{BB962C8B-B14F-4D97-AF65-F5344CB8AC3E}">
        <p14:creationId xmlns:p14="http://schemas.microsoft.com/office/powerpoint/2010/main" val="3438504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867E9BD-3DD4-2D42-95A2-251C42581806}" type="datetimeFigureOut">
              <a:rPr lang="en-US" smtClean="0"/>
              <a:pPr/>
              <a:t>8/26/2021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BAD5CE3-0B8E-0945-8C3B-BE4B17C58DD1}" type="slidenum">
              <a:rPr lang="en-US" smtClean="0"/>
              <a:pPr/>
              <a:t>‹#›</a:t>
            </a:fld>
            <a:endParaRPr lang="en-US"/>
          </a:p>
        </p:txBody>
      </p:sp>
    </p:spTree>
    <p:extLst>
      <p:ext uri="{BB962C8B-B14F-4D97-AF65-F5344CB8AC3E}">
        <p14:creationId xmlns:p14="http://schemas.microsoft.com/office/powerpoint/2010/main" val="157296943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Intro</a:t>
            </a:r>
          </a:p>
          <a:p>
            <a:endParaRPr lang="en-US" dirty="0"/>
          </a:p>
          <a:p>
            <a:endParaRPr lang="en-US" dirty="0"/>
          </a:p>
        </p:txBody>
      </p:sp>
      <p:sp>
        <p:nvSpPr>
          <p:cNvPr id="4" name="Slide Number Placeholder 3"/>
          <p:cNvSpPr>
            <a:spLocks noGrp="1"/>
          </p:cNvSpPr>
          <p:nvPr>
            <p:ph type="sldNum" sz="quarter" idx="10"/>
          </p:nvPr>
        </p:nvSpPr>
        <p:spPr/>
        <p:txBody>
          <a:bodyPr/>
          <a:lstStyle/>
          <a:p>
            <a:fld id="{2BAD5CE3-0B8E-0945-8C3B-BE4B17C58DD1}" type="slidenum">
              <a:rPr lang="en-US" smtClean="0"/>
              <a:pPr/>
              <a:t>1</a:t>
            </a:fld>
            <a:endParaRPr lang="en-US"/>
          </a:p>
        </p:txBody>
      </p:sp>
    </p:spTree>
    <p:extLst>
      <p:ext uri="{BB962C8B-B14F-4D97-AF65-F5344CB8AC3E}">
        <p14:creationId xmlns:p14="http://schemas.microsoft.com/office/powerpoint/2010/main" val="39164296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AD5CE3-0B8E-0945-8C3B-BE4B17C58DD1}" type="slidenum">
              <a:rPr lang="en-US" smtClean="0"/>
              <a:pPr/>
              <a:t>10</a:t>
            </a:fld>
            <a:endParaRPr lang="en-US"/>
          </a:p>
        </p:txBody>
      </p:sp>
    </p:spTree>
    <p:extLst>
      <p:ext uri="{BB962C8B-B14F-4D97-AF65-F5344CB8AC3E}">
        <p14:creationId xmlns:p14="http://schemas.microsoft.com/office/powerpoint/2010/main" val="39555683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through basics of each of them</a:t>
            </a:r>
          </a:p>
          <a:p>
            <a:endParaRPr lang="en-US" dirty="0"/>
          </a:p>
          <a:p>
            <a:r>
              <a:rPr lang="en-US" dirty="0"/>
              <a:t>Note – the final bullet is not illegal under FMA, but it impossible to draw such a COI</a:t>
            </a:r>
          </a:p>
        </p:txBody>
      </p:sp>
      <p:sp>
        <p:nvSpPr>
          <p:cNvPr id="4" name="Slide Number Placeholder 3"/>
          <p:cNvSpPr>
            <a:spLocks noGrp="1"/>
          </p:cNvSpPr>
          <p:nvPr>
            <p:ph type="sldNum" sz="quarter" idx="5"/>
          </p:nvPr>
        </p:nvSpPr>
        <p:spPr/>
        <p:txBody>
          <a:bodyPr/>
          <a:lstStyle/>
          <a:p>
            <a:fld id="{2BAD5CE3-0B8E-0945-8C3B-BE4B17C58DD1}" type="slidenum">
              <a:rPr lang="en-US" smtClean="0"/>
              <a:pPr/>
              <a:t>11</a:t>
            </a:fld>
            <a:endParaRPr lang="en-US"/>
          </a:p>
        </p:txBody>
      </p:sp>
    </p:spTree>
    <p:extLst>
      <p:ext uri="{BB962C8B-B14F-4D97-AF65-F5344CB8AC3E}">
        <p14:creationId xmlns:p14="http://schemas.microsoft.com/office/powerpoint/2010/main" val="24661878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Some people have a hard time thinking through COI so lets go through an example </a:t>
            </a:r>
          </a:p>
          <a:p>
            <a:endParaRPr lang="en-US" dirty="0"/>
          </a:p>
          <a:p>
            <a:r>
              <a:rPr lang="en-US" dirty="0"/>
              <a:t>Culture:</a:t>
            </a:r>
          </a:p>
          <a:p>
            <a:r>
              <a:rPr lang="en-US" b="1" dirty="0"/>
              <a:t>Personal Stories are powerful. </a:t>
            </a:r>
            <a:r>
              <a:rPr lang="en-US" dirty="0"/>
              <a:t>What makes your community unique? Imagine describing your community to someone who wants to move to your community. </a:t>
            </a:r>
          </a:p>
          <a:p>
            <a:endParaRPr lang="en-US" dirty="0"/>
          </a:p>
          <a:p>
            <a:pPr marL="171450" indent="-171450">
              <a:buFont typeface="Arial" panose="020B0604020202020204" pitchFamily="34" charset="0"/>
              <a:buChar char="•"/>
            </a:pPr>
            <a:r>
              <a:rPr lang="en-US" dirty="0"/>
              <a:t>Does your neighborhood share certain celebrations or traditions?</a:t>
            </a:r>
          </a:p>
          <a:p>
            <a:pPr marL="171450" indent="-171450">
              <a:buFont typeface="Arial" panose="020B0604020202020204" pitchFamily="34" charset="0"/>
              <a:buChar char="•"/>
            </a:pPr>
            <a:r>
              <a:rPr lang="en-US" dirty="0"/>
              <a:t>Are there important places where your community gathers?</a:t>
            </a:r>
          </a:p>
          <a:p>
            <a:pPr marL="171450" indent="-171450">
              <a:buFont typeface="Arial" panose="020B0604020202020204" pitchFamily="34" charset="0"/>
              <a:buChar char="•"/>
            </a:pPr>
            <a:r>
              <a:rPr lang="en-US" dirty="0"/>
              <a:t>What is the history of how your community came together?</a:t>
            </a:r>
          </a:p>
          <a:p>
            <a:endParaRPr lang="en-US" dirty="0"/>
          </a:p>
          <a:p>
            <a:r>
              <a:rPr lang="en-US" dirty="0"/>
              <a:t>Concerns:</a:t>
            </a:r>
          </a:p>
          <a:p>
            <a:r>
              <a:rPr lang="en-US" dirty="0"/>
              <a:t>Policy issues are a big reason most people are invested in redistricting. </a:t>
            </a:r>
            <a:r>
              <a:rPr lang="en-US" b="1" dirty="0"/>
              <a:t>Highlighting community issues in personal stories and written narratives help demonstrate the importance of having elected officials who understand and respond to community needs. </a:t>
            </a:r>
          </a:p>
          <a:p>
            <a:pPr marL="171450" indent="-171450">
              <a:buFont typeface="Arial" panose="020B0604020202020204" pitchFamily="34" charset="0"/>
              <a:buChar char="•"/>
            </a:pPr>
            <a:r>
              <a:rPr lang="en-US" dirty="0"/>
              <a:t>Has your community come together to advocate for important services?</a:t>
            </a:r>
          </a:p>
          <a:p>
            <a:pPr marL="171450" indent="-171450">
              <a:buFont typeface="Arial" panose="020B0604020202020204" pitchFamily="34" charset="0"/>
              <a:buChar char="•"/>
            </a:pPr>
            <a:r>
              <a:rPr lang="en-US" dirty="0"/>
              <a:t>Have you worked for more recognition or support of your community?</a:t>
            </a:r>
          </a:p>
          <a:p>
            <a:endParaRPr lang="en-US" dirty="0"/>
          </a:p>
          <a:p>
            <a:r>
              <a:rPr lang="en-US" b="1" dirty="0"/>
              <a:t>Data and statistics are helpful to support your testimony so use that whenever available, but it is not necessary (education levels, median household income, homeownership rates, voter registration rates, </a:t>
            </a:r>
            <a:r>
              <a:rPr lang="en-US" b="1" dirty="0" err="1"/>
              <a:t>etc</a:t>
            </a:r>
            <a:r>
              <a:rPr lang="en-US" b="1" dirty="0"/>
              <a:t>)</a:t>
            </a:r>
          </a:p>
          <a:p>
            <a:endParaRPr lang="en-US" dirty="0"/>
          </a:p>
          <a:p>
            <a:r>
              <a:rPr lang="en-US" dirty="0"/>
              <a:t>When giving testimony, including boundaries can be helpful – </a:t>
            </a:r>
            <a:r>
              <a:rPr lang="en-US" dirty="0" err="1"/>
              <a:t>geographicall</a:t>
            </a:r>
            <a:r>
              <a:rPr lang="en-US" dirty="0"/>
              <a:t> landmarks, streets, freeways – easier to build a more accurate map of your community</a:t>
            </a:r>
          </a:p>
          <a:p>
            <a:endParaRPr lang="en-US" dirty="0"/>
          </a:p>
          <a:p>
            <a:r>
              <a:rPr lang="en-US" dirty="0"/>
              <a:t>[give personal example]</a:t>
            </a:r>
          </a:p>
          <a:p>
            <a:endParaRPr lang="en-US" dirty="0"/>
          </a:p>
        </p:txBody>
      </p:sp>
      <p:sp>
        <p:nvSpPr>
          <p:cNvPr id="4" name="Slide Number Placeholder 3"/>
          <p:cNvSpPr>
            <a:spLocks noGrp="1"/>
          </p:cNvSpPr>
          <p:nvPr>
            <p:ph type="sldNum" sz="quarter" idx="5"/>
          </p:nvPr>
        </p:nvSpPr>
        <p:spPr/>
        <p:txBody>
          <a:bodyPr/>
          <a:lstStyle/>
          <a:p>
            <a:fld id="{2BAD5CE3-0B8E-0945-8C3B-BE4B17C58DD1}" type="slidenum">
              <a:rPr lang="en-US" smtClean="0"/>
              <a:pPr/>
              <a:t>12</a:t>
            </a:fld>
            <a:endParaRPr lang="en-US"/>
          </a:p>
        </p:txBody>
      </p:sp>
    </p:spTree>
    <p:extLst>
      <p:ext uri="{BB962C8B-B14F-4D97-AF65-F5344CB8AC3E}">
        <p14:creationId xmlns:p14="http://schemas.microsoft.com/office/powerpoint/2010/main" val="3393871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solidFill>
                  <a:srgbClr val="77933C"/>
                </a:solidFill>
              </a:rPr>
              <a:t>According to a University of Michigan, a characteristic of a COI include</a:t>
            </a:r>
            <a:r>
              <a:rPr lang="en-US" sz="1400" dirty="0"/>
              <a:t>s “a neighborhood, community, or group of people who have </a:t>
            </a:r>
            <a:r>
              <a:rPr lang="en-US" sz="1400" b="1" dirty="0"/>
              <a:t>common policy concerns </a:t>
            </a:r>
            <a:r>
              <a:rPr lang="en-US" sz="1400" dirty="0"/>
              <a:t>and would benefit from being maintained in a single district.” As we see in this example, renters in downtown can be easily mapped when compared to the suburbs of the city, and they all share similar policy concerns, such as renter protections and rent control, which would not be shared by residents in the suburbs.</a:t>
            </a:r>
          </a:p>
        </p:txBody>
      </p:sp>
      <p:sp>
        <p:nvSpPr>
          <p:cNvPr id="4" name="Slide Number Placeholder 3"/>
          <p:cNvSpPr>
            <a:spLocks noGrp="1"/>
          </p:cNvSpPr>
          <p:nvPr>
            <p:ph type="sldNum" sz="quarter" idx="5"/>
          </p:nvPr>
        </p:nvSpPr>
        <p:spPr/>
        <p:txBody>
          <a:bodyPr/>
          <a:lstStyle/>
          <a:p>
            <a:fld id="{2BAD5CE3-0B8E-0945-8C3B-BE4B17C58DD1}" type="slidenum">
              <a:rPr lang="en-US" smtClean="0"/>
              <a:pPr/>
              <a:t>14</a:t>
            </a:fld>
            <a:endParaRPr lang="en-US"/>
          </a:p>
        </p:txBody>
      </p:sp>
    </p:spTree>
    <p:extLst>
      <p:ext uri="{BB962C8B-B14F-4D97-AF65-F5344CB8AC3E}">
        <p14:creationId xmlns:p14="http://schemas.microsoft.com/office/powerpoint/2010/main" val="23951205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AD5CE3-0B8E-0945-8C3B-BE4B17C58DD1}" type="slidenum">
              <a:rPr lang="en-US" smtClean="0"/>
              <a:pPr/>
              <a:t>15</a:t>
            </a:fld>
            <a:endParaRPr lang="en-US"/>
          </a:p>
        </p:txBody>
      </p:sp>
    </p:spTree>
    <p:extLst>
      <p:ext uri="{BB962C8B-B14F-4D97-AF65-F5344CB8AC3E}">
        <p14:creationId xmlns:p14="http://schemas.microsoft.com/office/powerpoint/2010/main" val="9159683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AD5CE3-0B8E-0945-8C3B-BE4B17C58DD1}" type="slidenum">
              <a:rPr lang="en-US" smtClean="0"/>
              <a:pPr/>
              <a:t>20</a:t>
            </a:fld>
            <a:endParaRPr lang="en-US"/>
          </a:p>
        </p:txBody>
      </p:sp>
    </p:spTree>
    <p:extLst>
      <p:ext uri="{BB962C8B-B14F-4D97-AF65-F5344CB8AC3E}">
        <p14:creationId xmlns:p14="http://schemas.microsoft.com/office/powerpoint/2010/main" val="35479970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On Siskiyou County’s Redistricting page as a webform</a:t>
            </a:r>
          </a:p>
          <a:p>
            <a:endParaRPr lang="en-US" dirty="0"/>
          </a:p>
        </p:txBody>
      </p:sp>
      <p:sp>
        <p:nvSpPr>
          <p:cNvPr id="4" name="Slide Number Placeholder 3"/>
          <p:cNvSpPr>
            <a:spLocks noGrp="1"/>
          </p:cNvSpPr>
          <p:nvPr>
            <p:ph type="sldNum" sz="quarter" idx="5"/>
          </p:nvPr>
        </p:nvSpPr>
        <p:spPr/>
        <p:txBody>
          <a:bodyPr/>
          <a:lstStyle/>
          <a:p>
            <a:fld id="{2BAD5CE3-0B8E-0945-8C3B-BE4B17C58DD1}" type="slidenum">
              <a:rPr lang="en-US" smtClean="0"/>
              <a:pPr/>
              <a:t>21</a:t>
            </a:fld>
            <a:endParaRPr lang="en-US"/>
          </a:p>
        </p:txBody>
      </p:sp>
    </p:spTree>
    <p:extLst>
      <p:ext uri="{BB962C8B-B14F-4D97-AF65-F5344CB8AC3E}">
        <p14:creationId xmlns:p14="http://schemas.microsoft.com/office/powerpoint/2010/main" val="40673806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Online tool that is very user friendly. </a:t>
            </a:r>
          </a:p>
          <a:p>
            <a:r>
              <a:rPr lang="en-US" dirty="0"/>
              <a:t>Create COIs, name and describe them, save them – will appear on Siskiyou county’s </a:t>
            </a:r>
            <a:r>
              <a:rPr lang="en-US" dirty="0" err="1"/>
              <a:t>DistrictR</a:t>
            </a:r>
            <a:r>
              <a:rPr lang="en-US" dirty="0"/>
              <a:t> page, where you will be able to see other community members’ maps as well</a:t>
            </a:r>
          </a:p>
          <a:p>
            <a:endParaRPr lang="en-US" dirty="0"/>
          </a:p>
        </p:txBody>
      </p:sp>
      <p:sp>
        <p:nvSpPr>
          <p:cNvPr id="4" name="Slide Number Placeholder 3"/>
          <p:cNvSpPr>
            <a:spLocks noGrp="1"/>
          </p:cNvSpPr>
          <p:nvPr>
            <p:ph type="sldNum" sz="quarter" idx="5"/>
          </p:nvPr>
        </p:nvSpPr>
        <p:spPr/>
        <p:txBody>
          <a:bodyPr/>
          <a:lstStyle/>
          <a:p>
            <a:fld id="{2BAD5CE3-0B8E-0945-8C3B-BE4B17C58DD1}" type="slidenum">
              <a:rPr lang="en-US" smtClean="0"/>
              <a:pPr/>
              <a:t>23</a:t>
            </a:fld>
            <a:endParaRPr lang="en-US"/>
          </a:p>
        </p:txBody>
      </p:sp>
    </p:spTree>
    <p:extLst>
      <p:ext uri="{BB962C8B-B14F-4D97-AF65-F5344CB8AC3E}">
        <p14:creationId xmlns:p14="http://schemas.microsoft.com/office/powerpoint/2010/main" val="5232145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Available at in-person meetings, color coded to easily distinguish between neighborhoods</a:t>
            </a:r>
          </a:p>
          <a:p>
            <a:r>
              <a:rPr lang="en-US" dirty="0"/>
              <a:t>Will be converted to GIS files so you will be able to view these maps on </a:t>
            </a:r>
            <a:r>
              <a:rPr lang="en-US" dirty="0" err="1"/>
              <a:t>DistrictR</a:t>
            </a:r>
            <a:endParaRPr lang="en-US" dirty="0"/>
          </a:p>
          <a:p>
            <a:endParaRPr lang="en-US" dirty="0"/>
          </a:p>
          <a:p>
            <a:r>
              <a:rPr lang="en-US" dirty="0"/>
              <a:t>No matter how you decide to submit you COI, all work received in preserved by the county</a:t>
            </a:r>
          </a:p>
          <a:p>
            <a:endParaRPr lang="en-US" dirty="0"/>
          </a:p>
        </p:txBody>
      </p:sp>
      <p:sp>
        <p:nvSpPr>
          <p:cNvPr id="4" name="Slide Number Placeholder 3"/>
          <p:cNvSpPr>
            <a:spLocks noGrp="1"/>
          </p:cNvSpPr>
          <p:nvPr>
            <p:ph type="sldNum" sz="quarter" idx="5"/>
          </p:nvPr>
        </p:nvSpPr>
        <p:spPr/>
        <p:txBody>
          <a:bodyPr/>
          <a:lstStyle/>
          <a:p>
            <a:fld id="{2BAD5CE3-0B8E-0945-8C3B-BE4B17C58DD1}" type="slidenum">
              <a:rPr lang="en-US" smtClean="0"/>
              <a:pPr/>
              <a:t>24</a:t>
            </a:fld>
            <a:endParaRPr lang="en-US"/>
          </a:p>
        </p:txBody>
      </p:sp>
    </p:spTree>
    <p:extLst>
      <p:ext uri="{BB962C8B-B14F-4D97-AF65-F5344CB8AC3E}">
        <p14:creationId xmlns:p14="http://schemas.microsoft.com/office/powerpoint/2010/main" val="25470874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Sophia</a:t>
            </a:r>
          </a:p>
          <a:p>
            <a:endParaRPr lang="en-US" dirty="0"/>
          </a:p>
        </p:txBody>
      </p:sp>
      <p:sp>
        <p:nvSpPr>
          <p:cNvPr id="4" name="Slide Number Placeholder 3"/>
          <p:cNvSpPr>
            <a:spLocks noGrp="1"/>
          </p:cNvSpPr>
          <p:nvPr>
            <p:ph type="sldNum" sz="quarter" idx="5"/>
          </p:nvPr>
        </p:nvSpPr>
        <p:spPr/>
        <p:txBody>
          <a:bodyPr/>
          <a:lstStyle/>
          <a:p>
            <a:fld id="{2BAD5CE3-0B8E-0945-8C3B-BE4B17C58DD1}" type="slidenum">
              <a:rPr lang="en-US" smtClean="0"/>
              <a:pPr/>
              <a:t>25</a:t>
            </a:fld>
            <a:endParaRPr lang="en-US"/>
          </a:p>
        </p:txBody>
      </p:sp>
    </p:spTree>
    <p:extLst>
      <p:ext uri="{BB962C8B-B14F-4D97-AF65-F5344CB8AC3E}">
        <p14:creationId xmlns:p14="http://schemas.microsoft.com/office/powerpoint/2010/main" val="2215776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2BAD5CE3-0B8E-0945-8C3B-BE4B17C58DD1}" type="slidenum">
              <a:rPr lang="en-US" smtClean="0"/>
              <a:pPr/>
              <a:t>2</a:t>
            </a:fld>
            <a:endParaRPr lang="en-US"/>
          </a:p>
        </p:txBody>
      </p:sp>
    </p:spTree>
    <p:extLst>
      <p:ext uri="{BB962C8B-B14F-4D97-AF65-F5344CB8AC3E}">
        <p14:creationId xmlns:p14="http://schemas.microsoft.com/office/powerpoint/2010/main" val="2028164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Sophia</a:t>
            </a:r>
          </a:p>
          <a:p>
            <a:endParaRPr lang="en-US" dirty="0"/>
          </a:p>
        </p:txBody>
      </p:sp>
      <p:sp>
        <p:nvSpPr>
          <p:cNvPr id="4" name="Slide Number Placeholder 3"/>
          <p:cNvSpPr>
            <a:spLocks noGrp="1"/>
          </p:cNvSpPr>
          <p:nvPr>
            <p:ph type="sldNum" sz="quarter" idx="5"/>
          </p:nvPr>
        </p:nvSpPr>
        <p:spPr/>
        <p:txBody>
          <a:bodyPr/>
          <a:lstStyle/>
          <a:p>
            <a:fld id="{2BAD5CE3-0B8E-0945-8C3B-BE4B17C58DD1}" type="slidenum">
              <a:rPr lang="en-US" smtClean="0"/>
              <a:pPr/>
              <a:t>26</a:t>
            </a:fld>
            <a:endParaRPr lang="en-US"/>
          </a:p>
        </p:txBody>
      </p:sp>
    </p:spTree>
    <p:extLst>
      <p:ext uri="{BB962C8B-B14F-4D97-AF65-F5344CB8AC3E}">
        <p14:creationId xmlns:p14="http://schemas.microsoft.com/office/powerpoint/2010/main" val="20475576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Include slide on contact information for Paul and Kimi</a:t>
            </a:r>
          </a:p>
        </p:txBody>
      </p:sp>
      <p:sp>
        <p:nvSpPr>
          <p:cNvPr id="4" name="Slide Number Placeholder 3"/>
          <p:cNvSpPr>
            <a:spLocks noGrp="1"/>
          </p:cNvSpPr>
          <p:nvPr>
            <p:ph type="sldNum" sz="quarter" idx="10"/>
          </p:nvPr>
        </p:nvSpPr>
        <p:spPr/>
        <p:txBody>
          <a:bodyPr/>
          <a:lstStyle/>
          <a:p>
            <a:fld id="{2BAD5CE3-0B8E-0945-8C3B-BE4B17C58DD1}" type="slidenum">
              <a:rPr lang="en-US" smtClean="0"/>
              <a:pPr/>
              <a:t>27</a:t>
            </a:fld>
            <a:endParaRPr lang="en-US"/>
          </a:p>
        </p:txBody>
      </p:sp>
    </p:spTree>
    <p:extLst>
      <p:ext uri="{BB962C8B-B14F-4D97-AF65-F5344CB8AC3E}">
        <p14:creationId xmlns:p14="http://schemas.microsoft.com/office/powerpoint/2010/main" val="1159472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is in charge of redistricting</a:t>
            </a:r>
          </a:p>
          <a:p>
            <a:endParaRPr lang="en-US" dirty="0"/>
          </a:p>
          <a:p>
            <a:r>
              <a:rPr lang="en-US" b="0" i="0" dirty="0">
                <a:solidFill>
                  <a:srgbClr val="333333"/>
                </a:solidFill>
                <a:effectLst/>
                <a:latin typeface="Roboto" panose="02000000000000000000" pitchFamily="2" charset="0"/>
              </a:rPr>
              <a:t>To assist with the completion of a redistricting study in an inclusive, transparent, and comprehensive manner, and in order to garner community input on redistricting, the Board of Directors established a Redistricting Advisory Committee. </a:t>
            </a:r>
          </a:p>
          <a:p>
            <a:r>
              <a:rPr lang="en-US" b="0" i="0" dirty="0">
                <a:solidFill>
                  <a:srgbClr val="333333"/>
                </a:solidFill>
                <a:effectLst/>
                <a:latin typeface="Roboto" panose="02000000000000000000" pitchFamily="2" charset="0"/>
              </a:rPr>
              <a:t>The Committee consists of seven members, with each Board member appointing one member.</a:t>
            </a:r>
            <a:endParaRPr lang="en-US" dirty="0"/>
          </a:p>
        </p:txBody>
      </p:sp>
      <p:sp>
        <p:nvSpPr>
          <p:cNvPr id="4" name="Slide Number Placeholder 3"/>
          <p:cNvSpPr>
            <a:spLocks noGrp="1"/>
          </p:cNvSpPr>
          <p:nvPr>
            <p:ph type="sldNum" sz="quarter" idx="5"/>
          </p:nvPr>
        </p:nvSpPr>
        <p:spPr/>
        <p:txBody>
          <a:bodyPr/>
          <a:lstStyle/>
          <a:p>
            <a:fld id="{2BAD5CE3-0B8E-0945-8C3B-BE4B17C58DD1}" type="slidenum">
              <a:rPr lang="en-US" smtClean="0"/>
              <a:pPr/>
              <a:t>3</a:t>
            </a:fld>
            <a:endParaRPr lang="en-US"/>
          </a:p>
        </p:txBody>
      </p:sp>
    </p:spTree>
    <p:extLst>
      <p:ext uri="{BB962C8B-B14F-4D97-AF65-F5344CB8AC3E}">
        <p14:creationId xmlns:p14="http://schemas.microsoft.com/office/powerpoint/2010/main" val="42838775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AD5CE3-0B8E-0945-8C3B-BE4B17C58DD1}" type="slidenum">
              <a:rPr lang="en-US" smtClean="0"/>
              <a:pPr/>
              <a:t>4</a:t>
            </a:fld>
            <a:endParaRPr lang="en-US"/>
          </a:p>
        </p:txBody>
      </p:sp>
    </p:spTree>
    <p:extLst>
      <p:ext uri="{BB962C8B-B14F-4D97-AF65-F5344CB8AC3E}">
        <p14:creationId xmlns:p14="http://schemas.microsoft.com/office/powerpoint/2010/main" val="3284828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Having balanced districts ensures every community is represented fairly</a:t>
            </a:r>
          </a:p>
          <a:p>
            <a:endParaRPr lang="en-US" dirty="0"/>
          </a:p>
          <a:p>
            <a:r>
              <a:rPr lang="en-US" dirty="0"/>
              <a:t>When people think of redistricting, they usually go to state level and congressional redistricting, but local governments also go through this process. </a:t>
            </a:r>
          </a:p>
          <a:p>
            <a:endParaRPr lang="en-US" dirty="0"/>
          </a:p>
          <a:p>
            <a:r>
              <a:rPr lang="en-US" dirty="0"/>
              <a:t>Redistricting on the county level affects your community and it is important that community members are involved in this process so they can have input on how their neighborhoods are drawn</a:t>
            </a:r>
          </a:p>
          <a:p>
            <a:endParaRPr lang="en-US" dirty="0"/>
          </a:p>
          <a:p>
            <a:r>
              <a:rPr lang="en-US" dirty="0"/>
              <a:t>Redistricting ensures districts are balanced in regards to population, but it also serves to empower communities and preserve voting rights</a:t>
            </a:r>
          </a:p>
          <a:p>
            <a:endParaRPr lang="en-US" dirty="0"/>
          </a:p>
        </p:txBody>
      </p:sp>
      <p:sp>
        <p:nvSpPr>
          <p:cNvPr id="4" name="Slide Number Placeholder 3"/>
          <p:cNvSpPr>
            <a:spLocks noGrp="1"/>
          </p:cNvSpPr>
          <p:nvPr>
            <p:ph type="sldNum" sz="quarter" idx="5"/>
          </p:nvPr>
        </p:nvSpPr>
        <p:spPr/>
        <p:txBody>
          <a:bodyPr/>
          <a:lstStyle/>
          <a:p>
            <a:fld id="{2BAD5CE3-0B8E-0945-8C3B-BE4B17C58DD1}" type="slidenum">
              <a:rPr lang="en-US" smtClean="0"/>
              <a:pPr/>
              <a:t>5</a:t>
            </a:fld>
            <a:endParaRPr lang="en-US"/>
          </a:p>
        </p:txBody>
      </p:sp>
    </p:spTree>
    <p:extLst>
      <p:ext uri="{BB962C8B-B14F-4D97-AF65-F5344CB8AC3E}">
        <p14:creationId xmlns:p14="http://schemas.microsoft.com/office/powerpoint/2010/main" val="14318758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through basics of each of them</a:t>
            </a:r>
          </a:p>
        </p:txBody>
      </p:sp>
      <p:sp>
        <p:nvSpPr>
          <p:cNvPr id="4" name="Slide Number Placeholder 3"/>
          <p:cNvSpPr>
            <a:spLocks noGrp="1"/>
          </p:cNvSpPr>
          <p:nvPr>
            <p:ph type="sldNum" sz="quarter" idx="5"/>
          </p:nvPr>
        </p:nvSpPr>
        <p:spPr/>
        <p:txBody>
          <a:bodyPr/>
          <a:lstStyle/>
          <a:p>
            <a:fld id="{2BAD5CE3-0B8E-0945-8C3B-BE4B17C58DD1}" type="slidenum">
              <a:rPr lang="en-US" smtClean="0"/>
              <a:pPr/>
              <a:t>6</a:t>
            </a:fld>
            <a:endParaRPr lang="en-US"/>
          </a:p>
        </p:txBody>
      </p:sp>
    </p:spTree>
    <p:extLst>
      <p:ext uri="{BB962C8B-B14F-4D97-AF65-F5344CB8AC3E}">
        <p14:creationId xmlns:p14="http://schemas.microsoft.com/office/powerpoint/2010/main" val="798767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 Community of Interest is a neighborhood, community, or group of people who have common policy concerns and would benefit from being maintained in a single district. </a:t>
            </a:r>
            <a:r>
              <a:rPr lang="en-US" b="1" dirty="0"/>
              <a:t>COI is defined by you, the local community members.</a:t>
            </a:r>
            <a:endParaRPr lang="en-US" dirty="0"/>
          </a:p>
          <a:p>
            <a:r>
              <a:rPr lang="en-US" dirty="0"/>
              <a:t>Another way of understanding a community of interest is that it is simply a way for a community to tell its own story about what neighbors share in common, and what makes it unique when compared to surrounding communities. </a:t>
            </a:r>
          </a:p>
          <a:p>
            <a:endParaRPr lang="en-US" dirty="0"/>
          </a:p>
          <a:p>
            <a:r>
              <a:rPr lang="en-US" dirty="0"/>
              <a:t>Keeping communities of interest together is an important principle in redistricting. It can be especially helpful to communities that have been traditionally left out of the political process. Community members can define their communities by telling their own stories and describe their concerns to policy makers. </a:t>
            </a:r>
          </a:p>
          <a:p>
            <a:endParaRPr lang="en-US" dirty="0"/>
          </a:p>
        </p:txBody>
      </p:sp>
      <p:sp>
        <p:nvSpPr>
          <p:cNvPr id="4" name="Slide Number Placeholder 3"/>
          <p:cNvSpPr>
            <a:spLocks noGrp="1"/>
          </p:cNvSpPr>
          <p:nvPr>
            <p:ph type="sldNum" sz="quarter" idx="5"/>
          </p:nvPr>
        </p:nvSpPr>
        <p:spPr/>
        <p:txBody>
          <a:bodyPr/>
          <a:lstStyle/>
          <a:p>
            <a:fld id="{2BAD5CE3-0B8E-0945-8C3B-BE4B17C58DD1}" type="slidenum">
              <a:rPr lang="en-US" smtClean="0"/>
              <a:pPr/>
              <a:t>7</a:t>
            </a:fld>
            <a:endParaRPr lang="en-US"/>
          </a:p>
        </p:txBody>
      </p:sp>
    </p:spTree>
    <p:extLst>
      <p:ext uri="{BB962C8B-B14F-4D97-AF65-F5344CB8AC3E}">
        <p14:creationId xmlns:p14="http://schemas.microsoft.com/office/powerpoint/2010/main" val="3199388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Clarify your goals </a:t>
            </a:r>
          </a:p>
          <a:p>
            <a:pPr marL="171450" indent="-171450">
              <a:buFont typeface="Arial" panose="020B0604020202020204" pitchFamily="34" charset="0"/>
              <a:buChar char="•"/>
            </a:pPr>
            <a:r>
              <a:rPr lang="en-US" dirty="0"/>
              <a:t>What issues do you and your neighbors care about?</a:t>
            </a:r>
          </a:p>
          <a:p>
            <a:pPr marL="171450" indent="-171450">
              <a:buFont typeface="Arial" panose="020B0604020202020204" pitchFamily="34" charset="0"/>
              <a:buChar char="•"/>
            </a:pPr>
            <a:r>
              <a:rPr lang="en-US" dirty="0"/>
              <a:t>What level(s) of government impact those issues?</a:t>
            </a:r>
          </a:p>
          <a:p>
            <a:pPr marL="171450" indent="-171450">
              <a:buFont typeface="Arial" panose="020B0604020202020204" pitchFamily="34" charset="0"/>
              <a:buChar char="•"/>
            </a:pPr>
            <a:r>
              <a:rPr lang="en-US" dirty="0"/>
              <a:t>Are you advocating for a community of interest or a whole map plan?</a:t>
            </a:r>
          </a:p>
          <a:p>
            <a:pPr marL="171450" indent="-171450">
              <a:buFont typeface="Arial" panose="020B0604020202020204" pitchFamily="34" charset="0"/>
              <a:buChar char="•"/>
            </a:pPr>
            <a:r>
              <a:rPr lang="en-US" dirty="0"/>
              <a:t>How does influencing the maps help your cause?</a:t>
            </a:r>
          </a:p>
          <a:p>
            <a:pPr marL="171450" indent="-171450">
              <a:buFont typeface="Arial" panose="020B0604020202020204" pitchFamily="34" charset="0"/>
              <a:buChar char="•"/>
            </a:pPr>
            <a:endParaRPr lang="en-US" dirty="0"/>
          </a:p>
          <a:p>
            <a:r>
              <a:rPr lang="en-US" dirty="0"/>
              <a:t>Because communities of interest are defined by you and other community members, you do not need census data to submit a community of interest</a:t>
            </a:r>
          </a:p>
          <a:p>
            <a:endParaRPr lang="en-US" b="1" dirty="0">
              <a:highlight>
                <a:srgbClr val="FFFF00"/>
              </a:highlight>
            </a:endParaRPr>
          </a:p>
          <a:p>
            <a:r>
              <a:rPr lang="en-US" b="1" dirty="0">
                <a:highlight>
                  <a:srgbClr val="FFFF00"/>
                </a:highlight>
              </a:rPr>
              <a:t>The Voting Rights Act ( a federal law that seeks to remedy racial disenfranchisement) protects communities listed here</a:t>
            </a:r>
          </a:p>
        </p:txBody>
      </p:sp>
      <p:sp>
        <p:nvSpPr>
          <p:cNvPr id="4" name="Slide Number Placeholder 3"/>
          <p:cNvSpPr>
            <a:spLocks noGrp="1"/>
          </p:cNvSpPr>
          <p:nvPr>
            <p:ph type="sldNum" sz="quarter" idx="5"/>
          </p:nvPr>
        </p:nvSpPr>
        <p:spPr/>
        <p:txBody>
          <a:bodyPr/>
          <a:lstStyle/>
          <a:p>
            <a:fld id="{2BAD5CE3-0B8E-0945-8C3B-BE4B17C58DD1}" type="slidenum">
              <a:rPr lang="en-US" smtClean="0"/>
              <a:pPr/>
              <a:t>8</a:t>
            </a:fld>
            <a:endParaRPr lang="en-US"/>
          </a:p>
        </p:txBody>
      </p:sp>
    </p:spTree>
    <p:extLst>
      <p:ext uri="{BB962C8B-B14F-4D97-AF65-F5344CB8AC3E}">
        <p14:creationId xmlns:p14="http://schemas.microsoft.com/office/powerpoint/2010/main" val="2745840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Clarify your goals </a:t>
            </a:r>
          </a:p>
          <a:p>
            <a:pPr marL="171450" indent="-171450">
              <a:buFont typeface="Arial" panose="020B0604020202020204" pitchFamily="34" charset="0"/>
              <a:buChar char="•"/>
            </a:pPr>
            <a:r>
              <a:rPr lang="en-US" dirty="0"/>
              <a:t>What issues do you and your neighbors care about?</a:t>
            </a:r>
          </a:p>
          <a:p>
            <a:pPr marL="171450" indent="-171450">
              <a:buFont typeface="Arial" panose="020B0604020202020204" pitchFamily="34" charset="0"/>
              <a:buChar char="•"/>
            </a:pPr>
            <a:r>
              <a:rPr lang="en-US" dirty="0"/>
              <a:t>What level(s) of government impact those issues?</a:t>
            </a:r>
          </a:p>
          <a:p>
            <a:pPr marL="171450" indent="-171450">
              <a:buFont typeface="Arial" panose="020B0604020202020204" pitchFamily="34" charset="0"/>
              <a:buChar char="•"/>
            </a:pPr>
            <a:r>
              <a:rPr lang="en-US" dirty="0"/>
              <a:t>Are you advocating for a community of interest or a whole map plan?</a:t>
            </a:r>
          </a:p>
          <a:p>
            <a:pPr marL="171450" indent="-171450">
              <a:buFont typeface="Arial" panose="020B0604020202020204" pitchFamily="34" charset="0"/>
              <a:buChar char="•"/>
            </a:pPr>
            <a:r>
              <a:rPr lang="en-US" dirty="0"/>
              <a:t>How does influencing the maps help your cause?</a:t>
            </a:r>
          </a:p>
        </p:txBody>
      </p:sp>
      <p:sp>
        <p:nvSpPr>
          <p:cNvPr id="4" name="Slide Number Placeholder 3"/>
          <p:cNvSpPr>
            <a:spLocks noGrp="1"/>
          </p:cNvSpPr>
          <p:nvPr>
            <p:ph type="sldNum" sz="quarter" idx="5"/>
          </p:nvPr>
        </p:nvSpPr>
        <p:spPr/>
        <p:txBody>
          <a:bodyPr/>
          <a:lstStyle/>
          <a:p>
            <a:fld id="{2BAD5CE3-0B8E-0945-8C3B-BE4B17C58DD1}" type="slidenum">
              <a:rPr lang="en-US" smtClean="0"/>
              <a:pPr/>
              <a:t>9</a:t>
            </a:fld>
            <a:endParaRPr lang="en-US"/>
          </a:p>
        </p:txBody>
      </p:sp>
    </p:spTree>
    <p:extLst>
      <p:ext uri="{BB962C8B-B14F-4D97-AF65-F5344CB8AC3E}">
        <p14:creationId xmlns:p14="http://schemas.microsoft.com/office/powerpoint/2010/main" val="4287401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85ED7BD-AAF1-0446-AE53-804B340BC039}" type="datetimeFigureOut">
              <a:rPr lang="en-US" smtClean="0"/>
              <a:pPr/>
              <a:t>8/26/2021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7413D1-F13F-154E-A832-DB035FA2D23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5ED7BD-AAF1-0446-AE53-804B340BC039}" type="datetimeFigureOut">
              <a:rPr lang="en-US" smtClean="0"/>
              <a:pPr/>
              <a:t>8/26/2021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7413D1-F13F-154E-A832-DB035FA2D23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5ED7BD-AAF1-0446-AE53-804B340BC039}" type="datetimeFigureOut">
              <a:rPr lang="en-US" smtClean="0"/>
              <a:pPr/>
              <a:t>8/26/2021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7413D1-F13F-154E-A832-DB035FA2D23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5ED7BD-AAF1-0446-AE53-804B340BC039}" type="datetimeFigureOut">
              <a:rPr lang="en-US" smtClean="0"/>
              <a:pPr/>
              <a:t>8/26/2021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7413D1-F13F-154E-A832-DB035FA2D23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85ED7BD-AAF1-0446-AE53-804B340BC039}" type="datetimeFigureOut">
              <a:rPr lang="en-US" smtClean="0"/>
              <a:pPr/>
              <a:t>8/26/2021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7413D1-F13F-154E-A832-DB035FA2D23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85ED7BD-AAF1-0446-AE53-804B340BC039}" type="datetimeFigureOut">
              <a:rPr lang="en-US" smtClean="0"/>
              <a:pPr/>
              <a:t>8/26/2021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7413D1-F13F-154E-A832-DB035FA2D23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85ED7BD-AAF1-0446-AE53-804B340BC039}" type="datetimeFigureOut">
              <a:rPr lang="en-US" smtClean="0"/>
              <a:pPr/>
              <a:t>8/26/2021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47413D1-F13F-154E-A832-DB035FA2D23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85ED7BD-AAF1-0446-AE53-804B340BC039}" type="datetimeFigureOut">
              <a:rPr lang="en-US" smtClean="0"/>
              <a:pPr/>
              <a:t>8/26/2021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47413D1-F13F-154E-A832-DB035FA2D23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5ED7BD-AAF1-0446-AE53-804B340BC039}" type="datetimeFigureOut">
              <a:rPr lang="en-US" smtClean="0"/>
              <a:pPr/>
              <a:t>8/26/2021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47413D1-F13F-154E-A832-DB035FA2D23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85ED7BD-AAF1-0446-AE53-804B340BC039}" type="datetimeFigureOut">
              <a:rPr lang="en-US" smtClean="0"/>
              <a:pPr/>
              <a:t>8/26/2021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7413D1-F13F-154E-A832-DB035FA2D23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85ED7BD-AAF1-0446-AE53-804B340BC039}" type="datetimeFigureOut">
              <a:rPr lang="en-US" smtClean="0"/>
              <a:pPr/>
              <a:t>8/26/2021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7413D1-F13F-154E-A832-DB035FA2D23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5ED7BD-AAF1-0446-AE53-804B340BC039}" type="datetimeFigureOut">
              <a:rPr lang="en-US" smtClean="0"/>
              <a:pPr/>
              <a:t>8/26/2021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7413D1-F13F-154E-A832-DB035FA2D23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4.jp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4.jp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4.jpg"/></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4.jp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4.jpg"/></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4.jp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4.jp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s://districtr.org/california"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jpg"/><Relationship Id="rId4" Type="http://schemas.openxmlformats.org/officeDocument/2006/relationships/image" Target="../media/image4.jp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tif"/><Relationship Id="rId5" Type="http://schemas.openxmlformats.org/officeDocument/2006/relationships/image" Target="../media/image2.jpg"/><Relationship Id="rId4" Type="http://schemas.openxmlformats.org/officeDocument/2006/relationships/image" Target="../media/image4.jp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4.jp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www.co.siskiyou.ca.us/redistricting" TargetMode="External"/><Relationship Id="rId5" Type="http://schemas.openxmlformats.org/officeDocument/2006/relationships/image" Target="../media/image2.jpg"/><Relationship Id="rId4" Type="http://schemas.openxmlformats.org/officeDocument/2006/relationships/image" Target="../media/image4.jpg"/></Relationships>
</file>

<file path=ppt/slides/_rels/slide27.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4.jp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98891" y="1400159"/>
            <a:ext cx="5357777" cy="1914755"/>
          </a:xfrm>
          <a:prstGeom prst="rect">
            <a:avLst/>
          </a:prstGeom>
        </p:spPr>
        <p:txBody>
          <a:bodyPr vert="horz" lIns="91440" tIns="45720" rIns="91440" bIns="45720" rtlCol="0" anchor="ctr">
            <a:normAutofit fontScale="975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3300" dirty="0">
                <a:solidFill>
                  <a:schemeClr val="accent1">
                    <a:lumMod val="75000"/>
                  </a:schemeClr>
                </a:solidFill>
                <a:latin typeface="+mj-lt"/>
                <a:ea typeface="+mj-ea"/>
                <a:cs typeface="+mj-cs"/>
              </a:rPr>
              <a:t>Siskiyou County</a:t>
            </a:r>
            <a:endParaRPr kumimoji="0" lang="en-US" sz="3300" b="0" i="0" u="none" strike="noStrike" kern="1200" cap="none" spc="0" normalizeH="0" baseline="0" noProof="0" dirty="0">
              <a:ln>
                <a:noFill/>
              </a:ln>
              <a:solidFill>
                <a:schemeClr val="accent1">
                  <a:lumMod val="75000"/>
                </a:schemeClr>
              </a:solidFill>
              <a:effectLst/>
              <a:uLnTx/>
              <a:uFillTx/>
              <a:latin typeface="+mj-lt"/>
              <a:ea typeface="+mj-ea"/>
              <a:cs typeface="+mj-cs"/>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300" b="0" i="0" u="none" strike="noStrike" kern="1200" cap="none" spc="0" normalizeH="0" baseline="0" noProof="0" dirty="0">
                <a:ln>
                  <a:noFill/>
                </a:ln>
                <a:solidFill>
                  <a:schemeClr val="accent1">
                    <a:lumMod val="75000"/>
                  </a:schemeClr>
                </a:solidFill>
                <a:effectLst/>
                <a:uLnTx/>
                <a:uFillTx/>
                <a:latin typeface="+mj-lt"/>
                <a:ea typeface="+mj-ea"/>
                <a:cs typeface="+mj-cs"/>
              </a:rPr>
              <a:t>2021 Redistricting</a:t>
            </a:r>
          </a:p>
        </p:txBody>
      </p:sp>
      <p:pic>
        <p:nvPicPr>
          <p:cNvPr id="6" name="Picture 5"/>
          <p:cNvPicPr>
            <a:picLocks noChangeAspect="1"/>
          </p:cNvPicPr>
          <p:nvPr/>
        </p:nvPicPr>
        <p:blipFill>
          <a:blip r:embed="rId3">
            <a:duotone>
              <a:prstClr val="black"/>
              <a:schemeClr val="accent3">
                <a:lumMod val="75000"/>
                <a:tint val="45000"/>
                <a:satMod val="400000"/>
              </a:schemeClr>
            </a:duotone>
          </a:blip>
          <a:stretch>
            <a:fillRect/>
          </a:stretch>
        </p:blipFill>
        <p:spPr>
          <a:xfrm flipV="1">
            <a:off x="3907766" y="697585"/>
            <a:ext cx="5223293" cy="702574"/>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591" y="108788"/>
            <a:ext cx="3339517" cy="996443"/>
          </a:xfrm>
          <a:prstGeom prst="rect">
            <a:avLst/>
          </a:prstGeom>
        </p:spPr>
      </p:pic>
      <p:pic>
        <p:nvPicPr>
          <p:cNvPr id="2" name="Picture 2" descr="Siskiyou County California |">
            <a:extLst>
              <a:ext uri="{FF2B5EF4-FFF2-40B4-BE49-F238E27FC236}">
                <a16:creationId xmlns:a16="http://schemas.microsoft.com/office/drawing/2014/main" id="{7E712CD9-FEEE-4609-B221-7B11163A6A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0802" y="2613401"/>
            <a:ext cx="2808174" cy="28081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685800" y="1145005"/>
            <a:ext cx="6920570" cy="644666"/>
          </a:xfrm>
          <a:prstGeom prst="rect">
            <a:avLst/>
          </a:prstGeom>
        </p:spPr>
        <p:txBody>
          <a:bodyPr vert="horz" lIns="91440" tIns="45720" rIns="91440" bIns="45720" rtlCol="0" anchor="ctr">
            <a:normAutofit fontScale="90000" lnSpcReduction="10000"/>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4400" dirty="0">
                <a:solidFill>
                  <a:schemeClr val="accent1">
                    <a:lumMod val="75000"/>
                  </a:schemeClr>
                </a:solidFill>
                <a:latin typeface="+mj-lt"/>
                <a:ea typeface="+mj-ea"/>
                <a:cs typeface="+mj-cs"/>
              </a:rPr>
              <a:t>Communities of Interest</a:t>
            </a:r>
            <a:endParaRPr kumimoji="0" lang="en-US" sz="4400" b="0" i="0" u="none" strike="noStrike" kern="1200" cap="none" spc="0" normalizeH="0" baseline="0" noProof="0" dirty="0">
              <a:ln>
                <a:noFill/>
              </a:ln>
              <a:solidFill>
                <a:schemeClr val="accent1">
                  <a:lumMod val="75000"/>
                </a:schemeClr>
              </a:solidFill>
              <a:effectLst/>
              <a:uLnTx/>
              <a:uFillTx/>
              <a:latin typeface="+mj-lt"/>
              <a:ea typeface="+mj-ea"/>
              <a:cs typeface="+mj-cs"/>
            </a:endParaRPr>
          </a:p>
        </p:txBody>
      </p:sp>
      <p:sp>
        <p:nvSpPr>
          <p:cNvPr id="11" name="Subtitle 2"/>
          <p:cNvSpPr txBox="1">
            <a:spLocks/>
          </p:cNvSpPr>
          <p:nvPr/>
        </p:nvSpPr>
        <p:spPr>
          <a:xfrm>
            <a:off x="685800" y="1789671"/>
            <a:ext cx="6564576" cy="625423"/>
          </a:xfrm>
          <a:prstGeom prst="rect">
            <a:avLst/>
          </a:prstGeom>
        </p:spPr>
        <p:txBody>
          <a:bodyPr vert="horz" lIns="91440" tIns="45720" rIns="91440" bIns="45720" rtlCol="0">
            <a:norm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2400" noProof="0" dirty="0">
                <a:solidFill>
                  <a:schemeClr val="tx2">
                    <a:lumMod val="40000"/>
                    <a:lumOff val="60000"/>
                  </a:schemeClr>
                </a:solidFill>
              </a:rPr>
              <a:t>	</a:t>
            </a:r>
            <a:endParaRPr kumimoji="0" lang="en-US" sz="2400" b="0" i="0" u="none" strike="noStrike" kern="1200" cap="none" spc="0" normalizeH="0" baseline="0" noProof="0" dirty="0">
              <a:ln>
                <a:noFill/>
              </a:ln>
              <a:solidFill>
                <a:schemeClr val="tx2">
                  <a:lumMod val="40000"/>
                  <a:lumOff val="60000"/>
                </a:schemeClr>
              </a:solidFill>
              <a:effectLst/>
              <a:uLnTx/>
              <a:uFillTx/>
              <a:latin typeface="+mn-lt"/>
              <a:ea typeface="+mn-ea"/>
              <a:cs typeface="+mn-cs"/>
            </a:endParaRPr>
          </a:p>
        </p:txBody>
      </p:sp>
      <p:sp>
        <p:nvSpPr>
          <p:cNvPr id="8" name="Rectangle 7"/>
          <p:cNvSpPr/>
          <p:nvPr/>
        </p:nvSpPr>
        <p:spPr>
          <a:xfrm>
            <a:off x="831469" y="2535946"/>
            <a:ext cx="7714652" cy="5016758"/>
          </a:xfrm>
          <a:prstGeom prst="rect">
            <a:avLst/>
          </a:prstGeom>
        </p:spPr>
        <p:txBody>
          <a:bodyPr wrap="square" numCol="2">
            <a:spAutoFit/>
          </a:bodyPr>
          <a:lstStyle/>
          <a:p>
            <a:pPr marL="342900" indent="-342900">
              <a:buFont typeface="Arial" panose="020B0604020202020204" pitchFamily="34" charset="0"/>
              <a:buChar char="•"/>
            </a:pPr>
            <a:r>
              <a:rPr lang="en-US" sz="2000" dirty="0">
                <a:solidFill>
                  <a:srgbClr val="77933C"/>
                </a:solidFill>
              </a:rPr>
              <a:t>Historical communities</a:t>
            </a:r>
          </a:p>
          <a:p>
            <a:pPr marL="342900" indent="-342900">
              <a:buFont typeface="Arial" panose="020B0604020202020204" pitchFamily="34" charset="0"/>
              <a:buChar char="•"/>
            </a:pPr>
            <a:r>
              <a:rPr lang="en-US" sz="2000" dirty="0">
                <a:solidFill>
                  <a:srgbClr val="77933C"/>
                </a:solidFill>
              </a:rPr>
              <a:t>Economic interests</a:t>
            </a:r>
          </a:p>
          <a:p>
            <a:pPr marL="342900" indent="-342900">
              <a:buFont typeface="Arial" panose="020B0604020202020204" pitchFamily="34" charset="0"/>
              <a:buChar char="•"/>
            </a:pPr>
            <a:r>
              <a:rPr lang="en-US" sz="2000" dirty="0">
                <a:solidFill>
                  <a:srgbClr val="77933C"/>
                </a:solidFill>
              </a:rPr>
              <a:t>Racial composition</a:t>
            </a:r>
          </a:p>
          <a:p>
            <a:pPr marL="342900" indent="-342900">
              <a:buFont typeface="Arial" panose="020B0604020202020204" pitchFamily="34" charset="0"/>
              <a:buChar char="•"/>
            </a:pPr>
            <a:r>
              <a:rPr lang="en-US" sz="2000" dirty="0">
                <a:solidFill>
                  <a:srgbClr val="77933C"/>
                </a:solidFill>
              </a:rPr>
              <a:t>Ethnic Areas</a:t>
            </a:r>
          </a:p>
          <a:p>
            <a:pPr marL="342900" indent="-342900">
              <a:buFont typeface="Arial" panose="020B0604020202020204" pitchFamily="34" charset="0"/>
              <a:buChar char="•"/>
            </a:pPr>
            <a:r>
              <a:rPr lang="en-US" sz="2000" dirty="0">
                <a:solidFill>
                  <a:srgbClr val="77933C"/>
                </a:solidFill>
              </a:rPr>
              <a:t>Cultural amenities</a:t>
            </a:r>
          </a:p>
          <a:p>
            <a:pPr marL="342900" indent="-342900">
              <a:buFont typeface="Arial" panose="020B0604020202020204" pitchFamily="34" charset="0"/>
              <a:buChar char="•"/>
            </a:pPr>
            <a:r>
              <a:rPr lang="en-US" sz="2000" dirty="0">
                <a:solidFill>
                  <a:srgbClr val="77933C"/>
                </a:solidFill>
              </a:rPr>
              <a:t>Religious facilities</a:t>
            </a:r>
          </a:p>
          <a:p>
            <a:pPr marL="342900" indent="-342900">
              <a:buFont typeface="Arial" panose="020B0604020202020204" pitchFamily="34" charset="0"/>
              <a:buChar char="•"/>
            </a:pPr>
            <a:r>
              <a:rPr lang="en-US" sz="2000" dirty="0">
                <a:solidFill>
                  <a:srgbClr val="77933C"/>
                </a:solidFill>
              </a:rPr>
              <a:t>Immigrant communities</a:t>
            </a:r>
          </a:p>
          <a:p>
            <a:pPr marL="342900" indent="-342900">
              <a:buFont typeface="Arial" panose="020B0604020202020204" pitchFamily="34" charset="0"/>
              <a:buChar char="•"/>
            </a:pPr>
            <a:r>
              <a:rPr lang="en-US" sz="2000" dirty="0">
                <a:solidFill>
                  <a:srgbClr val="77933C"/>
                </a:solidFill>
              </a:rPr>
              <a:t>Languages spoken</a:t>
            </a:r>
          </a:p>
          <a:p>
            <a:pPr marL="342900" indent="-342900">
              <a:buFont typeface="Arial" panose="020B0604020202020204" pitchFamily="34" charset="0"/>
              <a:buChar char="•"/>
            </a:pPr>
            <a:r>
              <a:rPr lang="en-US" sz="2000" dirty="0">
                <a:solidFill>
                  <a:srgbClr val="77933C"/>
                </a:solidFill>
              </a:rPr>
              <a:t>Geographic features</a:t>
            </a:r>
          </a:p>
          <a:p>
            <a:pPr marL="342900" indent="-342900">
              <a:buFont typeface="Arial" panose="020B0604020202020204" pitchFamily="34" charset="0"/>
              <a:buChar char="•"/>
            </a:pPr>
            <a:r>
              <a:rPr lang="en-US" sz="2000" dirty="0">
                <a:solidFill>
                  <a:srgbClr val="77933C"/>
                </a:solidFill>
              </a:rPr>
              <a:t>Neighborhoods</a:t>
            </a:r>
          </a:p>
          <a:p>
            <a:pPr marL="342900" indent="-342900">
              <a:buFont typeface="Arial" panose="020B0604020202020204" pitchFamily="34" charset="0"/>
              <a:buChar char="•"/>
            </a:pPr>
            <a:r>
              <a:rPr lang="en-US" sz="2000" dirty="0">
                <a:solidFill>
                  <a:srgbClr val="77933C"/>
                </a:solidFill>
              </a:rPr>
              <a:t>Economic opportunity zones</a:t>
            </a:r>
          </a:p>
          <a:p>
            <a:pPr marL="342900" indent="-342900">
              <a:buFont typeface="Arial" panose="020B0604020202020204" pitchFamily="34" charset="0"/>
              <a:buChar char="•"/>
            </a:pPr>
            <a:endParaRPr lang="en-US" sz="2000" dirty="0">
              <a:solidFill>
                <a:srgbClr val="77933C"/>
              </a:solidFill>
            </a:endParaRPr>
          </a:p>
          <a:p>
            <a:pPr marL="342900" indent="-342900">
              <a:buFont typeface="Arial" panose="020B0604020202020204" pitchFamily="34" charset="0"/>
              <a:buChar char="•"/>
            </a:pPr>
            <a:endParaRPr lang="en-US" sz="2000" dirty="0">
              <a:solidFill>
                <a:srgbClr val="77933C"/>
              </a:solidFill>
            </a:endParaRPr>
          </a:p>
          <a:p>
            <a:pPr marL="342900" indent="-342900">
              <a:buFont typeface="Arial" panose="020B0604020202020204" pitchFamily="34" charset="0"/>
              <a:buChar char="•"/>
            </a:pPr>
            <a:endParaRPr lang="en-US" sz="2000" dirty="0">
              <a:solidFill>
                <a:srgbClr val="77933C"/>
              </a:solidFill>
            </a:endParaRPr>
          </a:p>
          <a:p>
            <a:pPr marL="342900" indent="-342900">
              <a:buFont typeface="Arial" panose="020B0604020202020204" pitchFamily="34" charset="0"/>
              <a:buChar char="•"/>
            </a:pPr>
            <a:endParaRPr lang="en-US" sz="2000" dirty="0">
              <a:solidFill>
                <a:srgbClr val="77933C"/>
              </a:solidFill>
            </a:endParaRPr>
          </a:p>
          <a:p>
            <a:pPr marL="342900" indent="-342900">
              <a:buFont typeface="Arial" panose="020B0604020202020204" pitchFamily="34" charset="0"/>
              <a:buChar char="•"/>
            </a:pPr>
            <a:endParaRPr lang="en-US" sz="2000" dirty="0">
              <a:solidFill>
                <a:srgbClr val="77933C"/>
              </a:solidFill>
            </a:endParaRPr>
          </a:p>
          <a:p>
            <a:pPr marL="342900" indent="-342900">
              <a:buFont typeface="Arial" panose="020B0604020202020204" pitchFamily="34" charset="0"/>
              <a:buChar char="•"/>
            </a:pPr>
            <a:r>
              <a:rPr lang="en-US" sz="2000" dirty="0">
                <a:solidFill>
                  <a:srgbClr val="77933C"/>
                </a:solidFill>
              </a:rPr>
              <a:t>Tourism Areas</a:t>
            </a:r>
          </a:p>
          <a:p>
            <a:pPr marL="342900" indent="-342900">
              <a:buFont typeface="Arial" panose="020B0604020202020204" pitchFamily="34" charset="0"/>
              <a:buChar char="•"/>
            </a:pPr>
            <a:r>
              <a:rPr lang="en-US" sz="2000" dirty="0">
                <a:solidFill>
                  <a:srgbClr val="77933C"/>
                </a:solidFill>
              </a:rPr>
              <a:t>School districts</a:t>
            </a:r>
          </a:p>
          <a:p>
            <a:pPr marL="342900" indent="-342900">
              <a:buFont typeface="Arial" panose="020B0604020202020204" pitchFamily="34" charset="0"/>
              <a:buChar char="•"/>
            </a:pPr>
            <a:r>
              <a:rPr lang="en-US" sz="2000" dirty="0">
                <a:solidFill>
                  <a:srgbClr val="77933C"/>
                </a:solidFill>
              </a:rPr>
              <a:t>Outdoor recreation areas</a:t>
            </a:r>
          </a:p>
          <a:p>
            <a:pPr marL="342900" indent="-342900">
              <a:buFont typeface="Arial" panose="020B0604020202020204" pitchFamily="34" charset="0"/>
              <a:buChar char="•"/>
            </a:pPr>
            <a:r>
              <a:rPr lang="en-US" sz="2000" dirty="0">
                <a:solidFill>
                  <a:srgbClr val="77933C"/>
                </a:solidFill>
              </a:rPr>
              <a:t>Communities defined by natural resource features</a:t>
            </a:r>
          </a:p>
          <a:p>
            <a:pPr marL="342900" indent="-342900">
              <a:buFont typeface="Arial" panose="020B0604020202020204" pitchFamily="34" charset="0"/>
              <a:buChar char="•"/>
            </a:pPr>
            <a:r>
              <a:rPr lang="en-US" sz="2000" dirty="0">
                <a:solidFill>
                  <a:srgbClr val="77933C"/>
                </a:solidFill>
              </a:rPr>
              <a:t>Downtown / Urban</a:t>
            </a:r>
          </a:p>
          <a:p>
            <a:pPr marL="342900" indent="-342900">
              <a:buFont typeface="Arial" panose="020B0604020202020204" pitchFamily="34" charset="0"/>
              <a:buChar char="•"/>
            </a:pPr>
            <a:r>
              <a:rPr lang="en-US" sz="2000" dirty="0">
                <a:solidFill>
                  <a:srgbClr val="77933C"/>
                </a:solidFill>
              </a:rPr>
              <a:t>Rural or Agricultural</a:t>
            </a:r>
          </a:p>
          <a:p>
            <a:pPr marL="342900" indent="-342900">
              <a:buFont typeface="Arial" panose="020B0604020202020204" pitchFamily="34" charset="0"/>
              <a:buChar char="•"/>
            </a:pPr>
            <a:r>
              <a:rPr lang="en-US" sz="2000" dirty="0">
                <a:solidFill>
                  <a:srgbClr val="77933C"/>
                </a:solidFill>
              </a:rPr>
              <a:t>Homeowner or Renters</a:t>
            </a:r>
          </a:p>
          <a:p>
            <a:pPr marL="342900" indent="-342900">
              <a:buFont typeface="Arial" panose="020B0604020202020204" pitchFamily="34" charset="0"/>
              <a:buChar char="•"/>
            </a:pPr>
            <a:r>
              <a:rPr lang="en-US" sz="2000" dirty="0">
                <a:solidFill>
                  <a:srgbClr val="77933C"/>
                </a:solidFill>
              </a:rPr>
              <a:t>Creative arts communities</a:t>
            </a:r>
          </a:p>
          <a:p>
            <a:pPr marL="342900" indent="-342900">
              <a:buFont typeface="Arial" panose="020B0604020202020204" pitchFamily="34" charset="0"/>
              <a:buChar char="•"/>
            </a:pPr>
            <a:r>
              <a:rPr lang="en-US" sz="2000" dirty="0">
                <a:solidFill>
                  <a:srgbClr val="77933C"/>
                </a:solidFill>
              </a:rPr>
              <a:t>Media markets</a:t>
            </a:r>
          </a:p>
          <a:p>
            <a:pPr marL="342900" indent="-342900">
              <a:buFont typeface="Arial" panose="020B0604020202020204" pitchFamily="34" charset="0"/>
              <a:buChar char="•"/>
            </a:pPr>
            <a:r>
              <a:rPr lang="en-US" sz="2000" i="1" dirty="0">
                <a:solidFill>
                  <a:srgbClr val="77933C"/>
                </a:solidFill>
              </a:rPr>
              <a:t>Many, many more</a:t>
            </a:r>
          </a:p>
        </p:txBody>
      </p:sp>
      <p:grpSp>
        <p:nvGrpSpPr>
          <p:cNvPr id="9" name="Group 8"/>
          <p:cNvGrpSpPr/>
          <p:nvPr/>
        </p:nvGrpSpPr>
        <p:grpSpPr>
          <a:xfrm>
            <a:off x="220454" y="521022"/>
            <a:ext cx="8923546" cy="534422"/>
            <a:chOff x="220454" y="521022"/>
            <a:chExt cx="8923546" cy="534422"/>
          </a:xfrm>
        </p:grpSpPr>
        <p:pic>
          <p:nvPicPr>
            <p:cNvPr id="12" name="Picture 11"/>
            <p:cNvPicPr>
              <a:picLocks noChangeAspect="1"/>
            </p:cNvPicPr>
            <p:nvPr/>
          </p:nvPicPr>
          <p:blipFill>
            <a:blip r:embed="rId3">
              <a:duotone>
                <a:prstClr val="black"/>
                <a:schemeClr val="accent3">
                  <a:lumMod val="75000"/>
                  <a:tint val="45000"/>
                  <a:satMod val="400000"/>
                </a:schemeClr>
              </a:duotone>
            </a:blip>
            <a:stretch>
              <a:fillRect/>
            </a:stretch>
          </p:blipFill>
          <p:spPr>
            <a:xfrm flipV="1">
              <a:off x="233591" y="697585"/>
              <a:ext cx="8910409" cy="217800"/>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454" y="609234"/>
              <a:ext cx="1798128" cy="357998"/>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637" y="521022"/>
              <a:ext cx="1791082" cy="534422"/>
            </a:xfrm>
            <a:prstGeom prst="rect">
              <a:avLst/>
            </a:prstGeom>
          </p:spPr>
        </p:pic>
      </p:grpSp>
      <p:sp>
        <p:nvSpPr>
          <p:cNvPr id="13" name="Subtitle 2">
            <a:extLst>
              <a:ext uri="{FF2B5EF4-FFF2-40B4-BE49-F238E27FC236}">
                <a16:creationId xmlns:a16="http://schemas.microsoft.com/office/drawing/2014/main" id="{3149D16D-7B0D-4FA3-8772-CF13A2A96B55}"/>
              </a:ext>
            </a:extLst>
          </p:cNvPr>
          <p:cNvSpPr txBox="1">
            <a:spLocks/>
          </p:cNvSpPr>
          <p:nvPr/>
        </p:nvSpPr>
        <p:spPr>
          <a:xfrm>
            <a:off x="685800" y="1789670"/>
            <a:ext cx="7086600" cy="625423"/>
          </a:xfrm>
          <a:prstGeom prst="rect">
            <a:avLst/>
          </a:prstGeom>
        </p:spPr>
        <p:txBody>
          <a:bodyPr vert="horz" lIns="91440" tIns="45720" rIns="91440" bIns="45720" rtlCol="0">
            <a:norm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400" b="0" i="0" u="none" strike="noStrike" kern="1200" cap="none" spc="0" normalizeH="0" baseline="0" dirty="0">
                <a:ln>
                  <a:noFill/>
                </a:ln>
                <a:solidFill>
                  <a:schemeClr val="tx2">
                    <a:lumMod val="40000"/>
                    <a:lumOff val="60000"/>
                  </a:schemeClr>
                </a:solidFill>
                <a:effectLst/>
                <a:uLnTx/>
                <a:uFillTx/>
                <a:latin typeface="+mn-lt"/>
                <a:ea typeface="+mn-ea"/>
                <a:cs typeface="+mn-cs"/>
              </a:rPr>
              <a:t>Bringing like people together for representation</a:t>
            </a:r>
            <a:endParaRPr kumimoji="0" lang="en-US" sz="2400" b="0" i="0" u="none" strike="noStrike" kern="1200" cap="none" spc="0" normalizeH="0" baseline="0" noProof="0" dirty="0">
              <a:ln>
                <a:noFill/>
              </a:ln>
              <a:solidFill>
                <a:schemeClr val="tx2">
                  <a:lumMod val="40000"/>
                  <a:lumOff val="60000"/>
                </a:schemeClr>
              </a:solidFill>
              <a:effectLst/>
              <a:uLnTx/>
              <a:uFillTx/>
              <a:latin typeface="+mn-lt"/>
              <a:ea typeface="+mn-ea"/>
              <a:cs typeface="+mn-cs"/>
            </a:endParaRPr>
          </a:p>
        </p:txBody>
      </p:sp>
    </p:spTree>
    <p:extLst>
      <p:ext uri="{BB962C8B-B14F-4D97-AF65-F5344CB8AC3E}">
        <p14:creationId xmlns:p14="http://schemas.microsoft.com/office/powerpoint/2010/main" val="21072301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685800" y="1145005"/>
            <a:ext cx="7591508" cy="644666"/>
          </a:xfrm>
          <a:prstGeom prst="rect">
            <a:avLst/>
          </a:prstGeom>
        </p:spPr>
        <p:txBody>
          <a:bodyPr vert="horz" lIns="91440" tIns="45720" rIns="91440" bIns="45720" rtlCol="0" anchor="ctr">
            <a:normAutofit fontScale="82500" lnSpcReduction="10000"/>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4400" dirty="0">
                <a:solidFill>
                  <a:schemeClr val="accent1">
                    <a:lumMod val="75000"/>
                  </a:schemeClr>
                </a:solidFill>
                <a:latin typeface="+mj-lt"/>
                <a:ea typeface="+mj-ea"/>
                <a:cs typeface="+mj-cs"/>
              </a:rPr>
              <a:t>What is NOT a Community of Interest</a:t>
            </a:r>
            <a:endParaRPr kumimoji="0" lang="en-US" sz="4400" b="0" i="0" u="none" strike="noStrike" kern="1200" cap="none" spc="0" normalizeH="0" baseline="0" noProof="0" dirty="0">
              <a:ln>
                <a:noFill/>
              </a:ln>
              <a:solidFill>
                <a:schemeClr val="accent1">
                  <a:lumMod val="75000"/>
                </a:schemeClr>
              </a:solidFill>
              <a:effectLst/>
              <a:uLnTx/>
              <a:uFillTx/>
              <a:latin typeface="+mj-lt"/>
              <a:ea typeface="+mj-ea"/>
              <a:cs typeface="+mj-cs"/>
            </a:endParaRPr>
          </a:p>
        </p:txBody>
      </p:sp>
      <p:sp>
        <p:nvSpPr>
          <p:cNvPr id="8" name="Rectangle 7"/>
          <p:cNvSpPr/>
          <p:nvPr/>
        </p:nvSpPr>
        <p:spPr>
          <a:xfrm>
            <a:off x="1119518" y="2415094"/>
            <a:ext cx="7807486" cy="4955203"/>
          </a:xfrm>
          <a:prstGeom prst="rect">
            <a:avLst/>
          </a:prstGeom>
        </p:spPr>
        <p:txBody>
          <a:bodyPr wrap="square">
            <a:spAutoFit/>
          </a:bodyPr>
          <a:lstStyle/>
          <a:p>
            <a:r>
              <a:rPr lang="en-US" sz="2400" dirty="0">
                <a:solidFill>
                  <a:schemeClr val="accent3">
                    <a:lumMod val="75000"/>
                  </a:schemeClr>
                </a:solidFill>
              </a:rPr>
              <a:t>The Fair Maps Act explicitly prohibits these groups from being considered as communities of interest</a:t>
            </a:r>
          </a:p>
          <a:p>
            <a:endParaRPr lang="en-US" sz="2000" dirty="0">
              <a:solidFill>
                <a:srgbClr val="77933C"/>
              </a:solidFill>
            </a:endParaRPr>
          </a:p>
          <a:p>
            <a:pPr marL="800100" lvl="1" indent="-342900">
              <a:buFont typeface="Arial" panose="020B0604020202020204" pitchFamily="34" charset="0"/>
              <a:buChar char="•"/>
            </a:pPr>
            <a:r>
              <a:rPr lang="en-US" sz="2000" dirty="0">
                <a:solidFill>
                  <a:srgbClr val="77933C"/>
                </a:solidFill>
              </a:rPr>
              <a:t>Political party affiliation</a:t>
            </a:r>
          </a:p>
          <a:p>
            <a:pPr marL="800100" lvl="1" indent="-342900">
              <a:buFont typeface="Arial" panose="020B0604020202020204" pitchFamily="34" charset="0"/>
              <a:buChar char="•"/>
            </a:pPr>
            <a:r>
              <a:rPr lang="en-US" sz="2000" dirty="0">
                <a:solidFill>
                  <a:srgbClr val="77933C"/>
                </a:solidFill>
              </a:rPr>
              <a:t>Incumbents</a:t>
            </a:r>
          </a:p>
          <a:p>
            <a:pPr marL="800100" lvl="1" indent="-342900">
              <a:buFont typeface="Arial" panose="020B0604020202020204" pitchFamily="34" charset="0"/>
              <a:buChar char="•"/>
            </a:pPr>
            <a:r>
              <a:rPr lang="en-US" sz="2000" dirty="0">
                <a:solidFill>
                  <a:srgbClr val="77933C"/>
                </a:solidFill>
              </a:rPr>
              <a:t>Political candidates </a:t>
            </a:r>
          </a:p>
          <a:p>
            <a:pPr marL="800100" lvl="1" indent="-342900">
              <a:buFont typeface="Arial" panose="020B0604020202020204" pitchFamily="34" charset="0"/>
              <a:buChar char="•"/>
            </a:pPr>
            <a:endParaRPr lang="en-US" sz="2000" dirty="0">
              <a:solidFill>
                <a:srgbClr val="77933C"/>
              </a:solidFill>
            </a:endParaRPr>
          </a:p>
          <a:p>
            <a:r>
              <a:rPr lang="en-US" sz="2000" dirty="0">
                <a:solidFill>
                  <a:schemeClr val="accent3">
                    <a:lumMod val="75000"/>
                  </a:schemeClr>
                </a:solidFill>
              </a:rPr>
              <a:t>It also is hard, in redistricting to truly consider:</a:t>
            </a:r>
          </a:p>
          <a:p>
            <a:pPr marL="800100" lvl="1" indent="-342900">
              <a:buFont typeface="Arial" panose="020B0604020202020204" pitchFamily="34" charset="0"/>
              <a:buChar char="•"/>
            </a:pPr>
            <a:endParaRPr lang="en-US" sz="2000" dirty="0">
              <a:solidFill>
                <a:srgbClr val="77933C"/>
              </a:solidFill>
            </a:endParaRPr>
          </a:p>
          <a:p>
            <a:pPr marL="800100" lvl="1" indent="-342900">
              <a:buFont typeface="Arial" panose="020B0604020202020204" pitchFamily="34" charset="0"/>
              <a:buChar char="•"/>
            </a:pPr>
            <a:r>
              <a:rPr lang="en-US" sz="2000" i="1" dirty="0">
                <a:solidFill>
                  <a:srgbClr val="77933C"/>
                </a:solidFill>
              </a:rPr>
              <a:t>Groups of similarly minded people who do not share a similar geographic location.</a:t>
            </a:r>
            <a:br>
              <a:rPr lang="en-US" sz="2000" i="1" dirty="0">
                <a:solidFill>
                  <a:srgbClr val="77933C"/>
                </a:solidFill>
              </a:rPr>
            </a:br>
            <a:endParaRPr lang="en-US" sz="2000" i="1" dirty="0">
              <a:solidFill>
                <a:srgbClr val="77933C"/>
              </a:solidFill>
            </a:endParaRPr>
          </a:p>
          <a:p>
            <a:pPr marL="800100" lvl="1" indent="-342900">
              <a:buFont typeface="Arial" panose="020B0604020202020204" pitchFamily="34" charset="0"/>
              <a:buChar char="•"/>
            </a:pPr>
            <a:r>
              <a:rPr lang="en-US" sz="2000" i="1" dirty="0">
                <a:solidFill>
                  <a:srgbClr val="77933C"/>
                </a:solidFill>
              </a:rPr>
              <a:t>Communities of Interest that are county-wide.</a:t>
            </a:r>
          </a:p>
          <a:p>
            <a:pPr lvl="1"/>
            <a:br>
              <a:rPr lang="en-US" sz="2400" dirty="0">
                <a:solidFill>
                  <a:schemeClr val="accent3">
                    <a:lumMod val="75000"/>
                  </a:schemeClr>
                </a:solidFill>
              </a:rPr>
            </a:br>
            <a:endParaRPr lang="en-US" sz="2400" dirty="0">
              <a:solidFill>
                <a:schemeClr val="accent3">
                  <a:lumMod val="75000"/>
                </a:schemeClr>
              </a:solidFill>
            </a:endParaRPr>
          </a:p>
        </p:txBody>
      </p:sp>
      <p:grpSp>
        <p:nvGrpSpPr>
          <p:cNvPr id="9" name="Group 8"/>
          <p:cNvGrpSpPr/>
          <p:nvPr/>
        </p:nvGrpSpPr>
        <p:grpSpPr>
          <a:xfrm>
            <a:off x="220454" y="521022"/>
            <a:ext cx="8923546" cy="534422"/>
            <a:chOff x="220454" y="521022"/>
            <a:chExt cx="8923546" cy="534422"/>
          </a:xfrm>
        </p:grpSpPr>
        <p:pic>
          <p:nvPicPr>
            <p:cNvPr id="12" name="Picture 11"/>
            <p:cNvPicPr>
              <a:picLocks noChangeAspect="1"/>
            </p:cNvPicPr>
            <p:nvPr/>
          </p:nvPicPr>
          <p:blipFill>
            <a:blip r:embed="rId3">
              <a:duotone>
                <a:prstClr val="black"/>
                <a:schemeClr val="accent3">
                  <a:lumMod val="75000"/>
                  <a:tint val="45000"/>
                  <a:satMod val="400000"/>
                </a:schemeClr>
              </a:duotone>
            </a:blip>
            <a:stretch>
              <a:fillRect/>
            </a:stretch>
          </p:blipFill>
          <p:spPr>
            <a:xfrm flipV="1">
              <a:off x="233591" y="697585"/>
              <a:ext cx="8910409" cy="217800"/>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454" y="609234"/>
              <a:ext cx="1798128" cy="357998"/>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637" y="521022"/>
              <a:ext cx="1791082" cy="534422"/>
            </a:xfrm>
            <a:prstGeom prst="rect">
              <a:avLst/>
            </a:prstGeom>
          </p:spPr>
        </p:pic>
      </p:grpSp>
      <p:sp>
        <p:nvSpPr>
          <p:cNvPr id="15" name="Subtitle 2">
            <a:extLst>
              <a:ext uri="{FF2B5EF4-FFF2-40B4-BE49-F238E27FC236}">
                <a16:creationId xmlns:a16="http://schemas.microsoft.com/office/drawing/2014/main" id="{D752E99D-E075-4F6B-80EB-9035DAEEB451}"/>
              </a:ext>
            </a:extLst>
          </p:cNvPr>
          <p:cNvSpPr txBox="1">
            <a:spLocks/>
          </p:cNvSpPr>
          <p:nvPr/>
        </p:nvSpPr>
        <p:spPr>
          <a:xfrm>
            <a:off x="685800" y="1789671"/>
            <a:ext cx="6564576" cy="625423"/>
          </a:xfrm>
          <a:prstGeom prst="rect">
            <a:avLst/>
          </a:prstGeom>
        </p:spPr>
        <p:txBody>
          <a:bodyPr vert="horz" lIns="91440" tIns="45720" rIns="91440" bIns="45720" rtlCol="0">
            <a:normAutofit fontScale="92500"/>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2400" noProof="0" dirty="0">
                <a:solidFill>
                  <a:schemeClr val="tx2">
                    <a:lumMod val="40000"/>
                    <a:lumOff val="60000"/>
                  </a:schemeClr>
                </a:solidFill>
              </a:rPr>
              <a:t>Preventing a Districting from becoming a Gerrymander</a:t>
            </a:r>
            <a:endParaRPr kumimoji="0" lang="en-US" sz="2400" b="0" i="0" u="none" strike="noStrike" kern="1200" cap="none" spc="0" normalizeH="0" baseline="0" noProof="0" dirty="0">
              <a:ln>
                <a:noFill/>
              </a:ln>
              <a:solidFill>
                <a:schemeClr val="tx2">
                  <a:lumMod val="40000"/>
                  <a:lumOff val="60000"/>
                </a:schemeClr>
              </a:solidFill>
              <a:effectLst/>
              <a:uLnTx/>
              <a:uFillTx/>
              <a:latin typeface="+mn-lt"/>
              <a:ea typeface="+mn-ea"/>
              <a:cs typeface="+mn-cs"/>
            </a:endParaRPr>
          </a:p>
        </p:txBody>
      </p:sp>
    </p:spTree>
    <p:extLst>
      <p:ext uri="{BB962C8B-B14F-4D97-AF65-F5344CB8AC3E}">
        <p14:creationId xmlns:p14="http://schemas.microsoft.com/office/powerpoint/2010/main" val="23125823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685800" y="1145005"/>
            <a:ext cx="7591508" cy="644666"/>
          </a:xfrm>
          <a:prstGeom prst="rect">
            <a:avLst/>
          </a:prstGeom>
        </p:spPr>
        <p:txBody>
          <a:bodyPr vert="horz" lIns="91440" tIns="45720" rIns="91440" bIns="45720" rtlCol="0" anchor="ctr">
            <a:normAutofit fontScale="90000" lnSpcReduction="10000"/>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accent1">
                    <a:lumMod val="75000"/>
                  </a:schemeClr>
                </a:solidFill>
                <a:effectLst/>
                <a:uLnTx/>
                <a:uFillTx/>
                <a:latin typeface="+mj-lt"/>
                <a:ea typeface="+mj-ea"/>
                <a:cs typeface="+mj-cs"/>
              </a:rPr>
              <a:t>Communities of Interest</a:t>
            </a:r>
          </a:p>
        </p:txBody>
      </p:sp>
      <p:grpSp>
        <p:nvGrpSpPr>
          <p:cNvPr id="9" name="Group 8"/>
          <p:cNvGrpSpPr/>
          <p:nvPr/>
        </p:nvGrpSpPr>
        <p:grpSpPr>
          <a:xfrm>
            <a:off x="220454" y="521022"/>
            <a:ext cx="8923546" cy="534422"/>
            <a:chOff x="220454" y="521022"/>
            <a:chExt cx="8923546" cy="534422"/>
          </a:xfrm>
        </p:grpSpPr>
        <p:pic>
          <p:nvPicPr>
            <p:cNvPr id="12" name="Picture 11"/>
            <p:cNvPicPr>
              <a:picLocks noChangeAspect="1"/>
            </p:cNvPicPr>
            <p:nvPr/>
          </p:nvPicPr>
          <p:blipFill>
            <a:blip r:embed="rId3">
              <a:duotone>
                <a:prstClr val="black"/>
                <a:schemeClr val="accent3">
                  <a:lumMod val="75000"/>
                  <a:tint val="45000"/>
                  <a:satMod val="400000"/>
                </a:schemeClr>
              </a:duotone>
            </a:blip>
            <a:stretch>
              <a:fillRect/>
            </a:stretch>
          </p:blipFill>
          <p:spPr>
            <a:xfrm flipV="1">
              <a:off x="233591" y="697585"/>
              <a:ext cx="8910409" cy="217800"/>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454" y="609234"/>
              <a:ext cx="1798128" cy="357998"/>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637" y="521022"/>
              <a:ext cx="1791082" cy="534422"/>
            </a:xfrm>
            <a:prstGeom prst="rect">
              <a:avLst/>
            </a:prstGeom>
          </p:spPr>
        </p:pic>
      </p:grpSp>
      <p:sp>
        <p:nvSpPr>
          <p:cNvPr id="15" name="Subtitle 2">
            <a:extLst>
              <a:ext uri="{FF2B5EF4-FFF2-40B4-BE49-F238E27FC236}">
                <a16:creationId xmlns:a16="http://schemas.microsoft.com/office/drawing/2014/main" id="{D752E99D-E075-4F6B-80EB-9035DAEEB451}"/>
              </a:ext>
            </a:extLst>
          </p:cNvPr>
          <p:cNvSpPr txBox="1">
            <a:spLocks/>
          </p:cNvSpPr>
          <p:nvPr/>
        </p:nvSpPr>
        <p:spPr>
          <a:xfrm>
            <a:off x="685800" y="1789671"/>
            <a:ext cx="7591508" cy="625423"/>
          </a:xfrm>
          <a:prstGeom prst="rect">
            <a:avLst/>
          </a:prstGeom>
        </p:spPr>
        <p:txBody>
          <a:bodyPr vert="horz" lIns="91440" tIns="45720" rIns="91440" bIns="45720" rtlCol="0">
            <a:norm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400" b="0" i="0" u="none" strike="noStrike" kern="1200" cap="none" spc="0" normalizeH="0" baseline="0" dirty="0">
                <a:ln>
                  <a:noFill/>
                </a:ln>
                <a:solidFill>
                  <a:schemeClr val="tx2">
                    <a:lumMod val="40000"/>
                    <a:lumOff val="60000"/>
                  </a:schemeClr>
                </a:solidFill>
                <a:effectLst/>
                <a:uLnTx/>
                <a:uFillTx/>
                <a:latin typeface="+mn-lt"/>
                <a:ea typeface="+mn-ea"/>
                <a:cs typeface="+mn-cs"/>
              </a:rPr>
              <a:t>Three Critical Questions in Defining YOUR Community</a:t>
            </a:r>
            <a:endParaRPr kumimoji="0" lang="en-US" sz="2400" b="0" i="0" u="none" strike="noStrike" kern="1200" cap="none" spc="0" normalizeH="0" baseline="0" noProof="0" dirty="0">
              <a:ln>
                <a:noFill/>
              </a:ln>
              <a:solidFill>
                <a:schemeClr val="tx2">
                  <a:lumMod val="40000"/>
                  <a:lumOff val="60000"/>
                </a:schemeClr>
              </a:solidFill>
              <a:effectLst/>
              <a:uLnTx/>
              <a:uFillTx/>
              <a:latin typeface="+mn-lt"/>
              <a:ea typeface="+mn-ea"/>
              <a:cs typeface="+mn-cs"/>
            </a:endParaRPr>
          </a:p>
        </p:txBody>
      </p:sp>
      <p:sp>
        <p:nvSpPr>
          <p:cNvPr id="11" name="Rectangle 10">
            <a:extLst>
              <a:ext uri="{FF2B5EF4-FFF2-40B4-BE49-F238E27FC236}">
                <a16:creationId xmlns:a16="http://schemas.microsoft.com/office/drawing/2014/main" id="{FD9CD303-BD21-45D9-8611-29F5CEDC9F8E}"/>
              </a:ext>
            </a:extLst>
          </p:cNvPr>
          <p:cNvSpPr/>
          <p:nvPr/>
        </p:nvSpPr>
        <p:spPr>
          <a:xfrm>
            <a:off x="-46594" y="2434337"/>
            <a:ext cx="8935100" cy="3785652"/>
          </a:xfrm>
          <a:prstGeom prst="rect">
            <a:avLst/>
          </a:prstGeom>
        </p:spPr>
        <p:txBody>
          <a:bodyPr wrap="square">
            <a:spAutoFit/>
          </a:bodyPr>
          <a:lstStyle/>
          <a:p>
            <a:endParaRPr lang="en-US" sz="2400" dirty="0">
              <a:solidFill>
                <a:srgbClr val="77933C"/>
              </a:solidFill>
            </a:endParaRPr>
          </a:p>
          <a:p>
            <a:pPr marL="1257300" lvl="2" indent="-342900">
              <a:buFont typeface="Arial" pitchFamily="34" charset="0"/>
              <a:buChar char="•"/>
            </a:pPr>
            <a:r>
              <a:rPr lang="en-US" sz="2400" dirty="0">
                <a:solidFill>
                  <a:srgbClr val="77933C"/>
                </a:solidFill>
              </a:rPr>
              <a:t>Does the community have a shared culture, characteristics or bond?</a:t>
            </a:r>
          </a:p>
          <a:p>
            <a:pPr lvl="2"/>
            <a:endParaRPr lang="en-US" sz="2400" dirty="0">
              <a:solidFill>
                <a:srgbClr val="77933C"/>
              </a:solidFill>
            </a:endParaRPr>
          </a:p>
          <a:p>
            <a:pPr marL="1257300" lvl="2" indent="-342900">
              <a:buFont typeface="Arial" pitchFamily="34" charset="0"/>
              <a:buChar char="•"/>
            </a:pPr>
            <a:r>
              <a:rPr lang="en-US" sz="2400" dirty="0">
                <a:solidFill>
                  <a:srgbClr val="77933C"/>
                </a:solidFill>
              </a:rPr>
              <a:t>Is the community geographic in nature? Is the community able to be mapped?</a:t>
            </a:r>
          </a:p>
          <a:p>
            <a:pPr lvl="2"/>
            <a:endParaRPr lang="en-US" sz="2400" dirty="0">
              <a:solidFill>
                <a:srgbClr val="77933C"/>
              </a:solidFill>
            </a:endParaRPr>
          </a:p>
          <a:p>
            <a:pPr marL="1257300" lvl="2" indent="-342900">
              <a:buFont typeface="Arial" pitchFamily="34" charset="0"/>
              <a:buChar char="•"/>
            </a:pPr>
            <a:r>
              <a:rPr lang="en-US" sz="2400" dirty="0">
                <a:solidFill>
                  <a:srgbClr val="77933C"/>
                </a:solidFill>
              </a:rPr>
              <a:t>How would you describe the community’s relationship with the jurisdiction and how it is affected by the policy decisions made by the elected officials?</a:t>
            </a:r>
          </a:p>
        </p:txBody>
      </p:sp>
    </p:spTree>
    <p:extLst>
      <p:ext uri="{BB962C8B-B14F-4D97-AF65-F5344CB8AC3E}">
        <p14:creationId xmlns:p14="http://schemas.microsoft.com/office/powerpoint/2010/main" val="35606713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685800" y="1145005"/>
            <a:ext cx="6920570" cy="644666"/>
          </a:xfrm>
          <a:prstGeom prst="rect">
            <a:avLst/>
          </a:prstGeom>
        </p:spPr>
        <p:txBody>
          <a:bodyPr vert="horz" lIns="91440" tIns="45720" rIns="91440" bIns="45720" rtlCol="0" anchor="ctr">
            <a:normAutofit fontScale="90000" lnSpcReduction="10000"/>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4400" dirty="0">
                <a:solidFill>
                  <a:schemeClr val="accent1">
                    <a:lumMod val="75000"/>
                  </a:schemeClr>
                </a:solidFill>
                <a:latin typeface="+mj-lt"/>
                <a:ea typeface="+mj-ea"/>
                <a:cs typeface="+mj-cs"/>
              </a:rPr>
              <a:t>Is this a Community of Interest?</a:t>
            </a:r>
            <a:endParaRPr kumimoji="0" lang="en-US" sz="4400" b="0" i="0" u="none" strike="noStrike" kern="1200" cap="none" spc="0" normalizeH="0" baseline="0" noProof="0" dirty="0">
              <a:ln>
                <a:noFill/>
              </a:ln>
              <a:solidFill>
                <a:schemeClr val="accent1">
                  <a:lumMod val="75000"/>
                </a:schemeClr>
              </a:solidFill>
              <a:effectLst/>
              <a:uLnTx/>
              <a:uFillTx/>
              <a:latin typeface="+mj-lt"/>
              <a:ea typeface="+mj-ea"/>
              <a:cs typeface="+mj-cs"/>
            </a:endParaRPr>
          </a:p>
        </p:txBody>
      </p:sp>
      <p:sp>
        <p:nvSpPr>
          <p:cNvPr id="11" name="Subtitle 2"/>
          <p:cNvSpPr txBox="1">
            <a:spLocks/>
          </p:cNvSpPr>
          <p:nvPr/>
        </p:nvSpPr>
        <p:spPr>
          <a:xfrm>
            <a:off x="685800" y="1789671"/>
            <a:ext cx="6564576" cy="625423"/>
          </a:xfrm>
          <a:prstGeom prst="rect">
            <a:avLst/>
          </a:prstGeom>
        </p:spPr>
        <p:txBody>
          <a:bodyPr vert="horz" lIns="91440" tIns="45720" rIns="91440" bIns="45720" rtlCol="0">
            <a:norm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2400" noProof="0" dirty="0">
                <a:solidFill>
                  <a:schemeClr val="tx2">
                    <a:lumMod val="40000"/>
                    <a:lumOff val="60000"/>
                  </a:schemeClr>
                </a:solidFill>
              </a:rPr>
              <a:t>	</a:t>
            </a:r>
            <a:endParaRPr kumimoji="0" lang="en-US" sz="2400" b="0" i="0" u="none" strike="noStrike" kern="1200" cap="none" spc="0" normalizeH="0" baseline="0" noProof="0" dirty="0">
              <a:ln>
                <a:noFill/>
              </a:ln>
              <a:solidFill>
                <a:schemeClr val="tx2">
                  <a:lumMod val="40000"/>
                  <a:lumOff val="60000"/>
                </a:schemeClr>
              </a:solidFill>
              <a:effectLst/>
              <a:uLnTx/>
              <a:uFillTx/>
              <a:latin typeface="+mn-lt"/>
              <a:ea typeface="+mn-ea"/>
              <a:cs typeface="+mn-cs"/>
            </a:endParaRPr>
          </a:p>
        </p:txBody>
      </p:sp>
      <p:sp>
        <p:nvSpPr>
          <p:cNvPr id="8" name="Rectangle 7"/>
          <p:cNvSpPr/>
          <p:nvPr/>
        </p:nvSpPr>
        <p:spPr>
          <a:xfrm>
            <a:off x="1308519" y="2588287"/>
            <a:ext cx="7415761" cy="1569660"/>
          </a:xfrm>
          <a:prstGeom prst="rect">
            <a:avLst/>
          </a:prstGeom>
        </p:spPr>
        <p:txBody>
          <a:bodyPr wrap="square">
            <a:spAutoFit/>
          </a:bodyPr>
          <a:lstStyle/>
          <a:p>
            <a:r>
              <a:rPr lang="en-US" sz="2400" dirty="0">
                <a:solidFill>
                  <a:srgbClr val="77933C"/>
                </a:solidFill>
              </a:rPr>
              <a:t>A group of homeowners who live in Montague testifies to Siskiyou County’s BOS.</a:t>
            </a:r>
          </a:p>
          <a:p>
            <a:endParaRPr lang="en-US" sz="2400" dirty="0">
              <a:solidFill>
                <a:srgbClr val="77933C"/>
              </a:solidFill>
            </a:endParaRPr>
          </a:p>
          <a:p>
            <a:r>
              <a:rPr lang="en-US" sz="2400" dirty="0">
                <a:solidFill>
                  <a:srgbClr val="77933C"/>
                </a:solidFill>
              </a:rPr>
              <a:t>Would this be considered a </a:t>
            </a:r>
            <a:r>
              <a:rPr lang="en-US" sz="2400" i="1" dirty="0">
                <a:solidFill>
                  <a:srgbClr val="77933C"/>
                </a:solidFill>
              </a:rPr>
              <a:t>Community of Interest</a:t>
            </a:r>
            <a:r>
              <a:rPr lang="en-US" sz="2400" dirty="0">
                <a:solidFill>
                  <a:srgbClr val="77933C"/>
                </a:solidFill>
              </a:rPr>
              <a:t>?</a:t>
            </a:r>
            <a:endParaRPr lang="en-US" sz="2000" dirty="0">
              <a:solidFill>
                <a:srgbClr val="77933C"/>
              </a:solidFill>
            </a:endParaRPr>
          </a:p>
        </p:txBody>
      </p:sp>
      <p:grpSp>
        <p:nvGrpSpPr>
          <p:cNvPr id="9" name="Group 8"/>
          <p:cNvGrpSpPr/>
          <p:nvPr/>
        </p:nvGrpSpPr>
        <p:grpSpPr>
          <a:xfrm>
            <a:off x="220454" y="521022"/>
            <a:ext cx="8923546" cy="534422"/>
            <a:chOff x="220454" y="521022"/>
            <a:chExt cx="8923546" cy="534422"/>
          </a:xfrm>
        </p:grpSpPr>
        <p:pic>
          <p:nvPicPr>
            <p:cNvPr id="12" name="Picture 11"/>
            <p:cNvPicPr>
              <a:picLocks noChangeAspect="1"/>
            </p:cNvPicPr>
            <p:nvPr/>
          </p:nvPicPr>
          <p:blipFill>
            <a:blip r:embed="rId2">
              <a:duotone>
                <a:prstClr val="black"/>
                <a:schemeClr val="accent3">
                  <a:lumMod val="75000"/>
                  <a:tint val="45000"/>
                  <a:satMod val="400000"/>
                </a:schemeClr>
              </a:duotone>
            </a:blip>
            <a:stretch>
              <a:fillRect/>
            </a:stretch>
          </p:blipFill>
          <p:spPr>
            <a:xfrm flipV="1">
              <a:off x="233591" y="697585"/>
              <a:ext cx="8910409" cy="217800"/>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454" y="609234"/>
              <a:ext cx="1798128" cy="357998"/>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637" y="521022"/>
              <a:ext cx="1791082" cy="534422"/>
            </a:xfrm>
            <a:prstGeom prst="rect">
              <a:avLst/>
            </a:prstGeom>
          </p:spPr>
        </p:pic>
      </p:grpSp>
    </p:spTree>
    <p:extLst>
      <p:ext uri="{BB962C8B-B14F-4D97-AF65-F5344CB8AC3E}">
        <p14:creationId xmlns:p14="http://schemas.microsoft.com/office/powerpoint/2010/main" val="21463370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685800" y="1145005"/>
            <a:ext cx="6920570" cy="644666"/>
          </a:xfrm>
          <a:prstGeom prst="rect">
            <a:avLst/>
          </a:prstGeom>
        </p:spPr>
        <p:txBody>
          <a:bodyPr vert="horz" lIns="91440" tIns="45720" rIns="91440" bIns="45720" rtlCol="0" anchor="ctr">
            <a:normAutofit fontScale="90000" lnSpcReduction="10000"/>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4400" dirty="0">
                <a:solidFill>
                  <a:schemeClr val="accent1">
                    <a:lumMod val="75000"/>
                  </a:schemeClr>
                </a:solidFill>
                <a:latin typeface="+mj-lt"/>
                <a:ea typeface="+mj-ea"/>
                <a:cs typeface="+mj-cs"/>
              </a:rPr>
              <a:t>Is this a Community of Interest?</a:t>
            </a:r>
            <a:endParaRPr kumimoji="0" lang="en-US" sz="4400" b="0" i="0" u="none" strike="noStrike" kern="1200" cap="none" spc="0" normalizeH="0" baseline="0" noProof="0" dirty="0">
              <a:ln>
                <a:noFill/>
              </a:ln>
              <a:solidFill>
                <a:schemeClr val="accent1">
                  <a:lumMod val="75000"/>
                </a:schemeClr>
              </a:solidFill>
              <a:effectLst/>
              <a:uLnTx/>
              <a:uFillTx/>
              <a:latin typeface="+mj-lt"/>
              <a:ea typeface="+mj-ea"/>
              <a:cs typeface="+mj-cs"/>
            </a:endParaRPr>
          </a:p>
        </p:txBody>
      </p:sp>
      <p:sp>
        <p:nvSpPr>
          <p:cNvPr id="11" name="Subtitle 2"/>
          <p:cNvSpPr txBox="1">
            <a:spLocks/>
          </p:cNvSpPr>
          <p:nvPr/>
        </p:nvSpPr>
        <p:spPr>
          <a:xfrm>
            <a:off x="685800" y="1789671"/>
            <a:ext cx="6564576" cy="625423"/>
          </a:xfrm>
          <a:prstGeom prst="rect">
            <a:avLst/>
          </a:prstGeom>
        </p:spPr>
        <p:txBody>
          <a:bodyPr vert="horz" lIns="91440" tIns="45720" rIns="91440" bIns="45720" rtlCol="0">
            <a:norm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2400" noProof="0" dirty="0">
                <a:solidFill>
                  <a:schemeClr val="tx2">
                    <a:lumMod val="40000"/>
                    <a:lumOff val="60000"/>
                  </a:schemeClr>
                </a:solidFill>
              </a:rPr>
              <a:t>	</a:t>
            </a:r>
            <a:endParaRPr kumimoji="0" lang="en-US" sz="2400" b="0" i="0" u="none" strike="noStrike" kern="1200" cap="none" spc="0" normalizeH="0" baseline="0" noProof="0" dirty="0">
              <a:ln>
                <a:noFill/>
              </a:ln>
              <a:solidFill>
                <a:schemeClr val="tx2">
                  <a:lumMod val="40000"/>
                  <a:lumOff val="60000"/>
                </a:schemeClr>
              </a:solidFill>
              <a:effectLst/>
              <a:uLnTx/>
              <a:uFillTx/>
              <a:latin typeface="+mn-lt"/>
              <a:ea typeface="+mn-ea"/>
              <a:cs typeface="+mn-cs"/>
            </a:endParaRPr>
          </a:p>
        </p:txBody>
      </p:sp>
      <p:sp>
        <p:nvSpPr>
          <p:cNvPr id="8" name="Rectangle 7"/>
          <p:cNvSpPr/>
          <p:nvPr/>
        </p:nvSpPr>
        <p:spPr>
          <a:xfrm>
            <a:off x="1308519" y="2588287"/>
            <a:ext cx="7415761" cy="3416320"/>
          </a:xfrm>
          <a:prstGeom prst="rect">
            <a:avLst/>
          </a:prstGeom>
        </p:spPr>
        <p:txBody>
          <a:bodyPr wrap="square">
            <a:spAutoFit/>
          </a:bodyPr>
          <a:lstStyle/>
          <a:p>
            <a:r>
              <a:rPr lang="en-US" sz="2400" dirty="0">
                <a:solidFill>
                  <a:srgbClr val="77933C"/>
                </a:solidFill>
              </a:rPr>
              <a:t>A group of homeowners who live in Montague testifies to Siskiyou County’s BOS.</a:t>
            </a:r>
          </a:p>
          <a:p>
            <a:endParaRPr lang="en-US" sz="2400" dirty="0">
              <a:solidFill>
                <a:srgbClr val="77933C"/>
              </a:solidFill>
            </a:endParaRPr>
          </a:p>
          <a:p>
            <a:r>
              <a:rPr lang="en-US" sz="2400" dirty="0">
                <a:solidFill>
                  <a:srgbClr val="77933C"/>
                </a:solidFill>
              </a:rPr>
              <a:t>Would this be considered a </a:t>
            </a:r>
            <a:r>
              <a:rPr lang="en-US" sz="2400" i="1" dirty="0">
                <a:solidFill>
                  <a:srgbClr val="77933C"/>
                </a:solidFill>
              </a:rPr>
              <a:t>Community of Interest</a:t>
            </a:r>
            <a:r>
              <a:rPr lang="en-US" sz="2400" dirty="0">
                <a:solidFill>
                  <a:srgbClr val="77933C"/>
                </a:solidFill>
              </a:rPr>
              <a:t>?</a:t>
            </a:r>
            <a:endParaRPr lang="en-US" sz="2000" dirty="0">
              <a:solidFill>
                <a:srgbClr val="77933C"/>
              </a:solidFill>
            </a:endParaRPr>
          </a:p>
          <a:p>
            <a:endParaRPr lang="en-US" sz="2400" dirty="0">
              <a:solidFill>
                <a:srgbClr val="77933C"/>
              </a:solidFill>
            </a:endParaRPr>
          </a:p>
          <a:p>
            <a:r>
              <a:rPr lang="en-US" sz="2400" dirty="0">
                <a:solidFill>
                  <a:schemeClr val="tx2"/>
                </a:solidFill>
              </a:rPr>
              <a:t>YES! This group of residents can easily to be mapped in a distinct area AND they share a common policy interest, which can be addressed through legislation or public services. </a:t>
            </a:r>
            <a:endParaRPr lang="en-US" sz="2000" dirty="0">
              <a:solidFill>
                <a:schemeClr val="tx2"/>
              </a:solidFill>
            </a:endParaRPr>
          </a:p>
        </p:txBody>
      </p:sp>
      <p:grpSp>
        <p:nvGrpSpPr>
          <p:cNvPr id="9" name="Group 8"/>
          <p:cNvGrpSpPr/>
          <p:nvPr/>
        </p:nvGrpSpPr>
        <p:grpSpPr>
          <a:xfrm>
            <a:off x="220454" y="521022"/>
            <a:ext cx="8923546" cy="534422"/>
            <a:chOff x="220454" y="521022"/>
            <a:chExt cx="8923546" cy="534422"/>
          </a:xfrm>
        </p:grpSpPr>
        <p:pic>
          <p:nvPicPr>
            <p:cNvPr id="12" name="Picture 11"/>
            <p:cNvPicPr>
              <a:picLocks noChangeAspect="1"/>
            </p:cNvPicPr>
            <p:nvPr/>
          </p:nvPicPr>
          <p:blipFill>
            <a:blip r:embed="rId3">
              <a:duotone>
                <a:prstClr val="black"/>
                <a:schemeClr val="accent3">
                  <a:lumMod val="75000"/>
                  <a:tint val="45000"/>
                  <a:satMod val="400000"/>
                </a:schemeClr>
              </a:duotone>
            </a:blip>
            <a:stretch>
              <a:fillRect/>
            </a:stretch>
          </p:blipFill>
          <p:spPr>
            <a:xfrm flipV="1">
              <a:off x="233591" y="697585"/>
              <a:ext cx="8910409" cy="217800"/>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454" y="609234"/>
              <a:ext cx="1798128" cy="357998"/>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637" y="521022"/>
              <a:ext cx="1791082" cy="534422"/>
            </a:xfrm>
            <a:prstGeom prst="rect">
              <a:avLst/>
            </a:prstGeom>
          </p:spPr>
        </p:pic>
      </p:grpSp>
    </p:spTree>
    <p:extLst>
      <p:ext uri="{BB962C8B-B14F-4D97-AF65-F5344CB8AC3E}">
        <p14:creationId xmlns:p14="http://schemas.microsoft.com/office/powerpoint/2010/main" val="25181925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685800" y="1145005"/>
            <a:ext cx="6920570" cy="644666"/>
          </a:xfrm>
          <a:prstGeom prst="rect">
            <a:avLst/>
          </a:prstGeom>
        </p:spPr>
        <p:txBody>
          <a:bodyPr vert="horz" lIns="91440" tIns="45720" rIns="91440" bIns="45720" rtlCol="0" anchor="ctr">
            <a:normAutofit fontScale="90000" lnSpcReduction="10000"/>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4400" dirty="0">
                <a:solidFill>
                  <a:schemeClr val="accent1">
                    <a:lumMod val="75000"/>
                  </a:schemeClr>
                </a:solidFill>
                <a:latin typeface="+mj-lt"/>
                <a:ea typeface="+mj-ea"/>
                <a:cs typeface="+mj-cs"/>
              </a:rPr>
              <a:t>Is this a Community of Interest?</a:t>
            </a:r>
            <a:endParaRPr kumimoji="0" lang="en-US" sz="4400" b="0" i="0" u="none" strike="noStrike" kern="1200" cap="none" spc="0" normalizeH="0" baseline="0" noProof="0" dirty="0">
              <a:ln>
                <a:noFill/>
              </a:ln>
              <a:solidFill>
                <a:schemeClr val="accent1">
                  <a:lumMod val="75000"/>
                </a:schemeClr>
              </a:solidFill>
              <a:effectLst/>
              <a:uLnTx/>
              <a:uFillTx/>
              <a:latin typeface="+mj-lt"/>
              <a:ea typeface="+mj-ea"/>
              <a:cs typeface="+mj-cs"/>
            </a:endParaRPr>
          </a:p>
        </p:txBody>
      </p:sp>
      <p:sp>
        <p:nvSpPr>
          <p:cNvPr id="11" name="Subtitle 2"/>
          <p:cNvSpPr txBox="1">
            <a:spLocks/>
          </p:cNvSpPr>
          <p:nvPr/>
        </p:nvSpPr>
        <p:spPr>
          <a:xfrm>
            <a:off x="685800" y="1789671"/>
            <a:ext cx="6564576" cy="625423"/>
          </a:xfrm>
          <a:prstGeom prst="rect">
            <a:avLst/>
          </a:prstGeom>
        </p:spPr>
        <p:txBody>
          <a:bodyPr vert="horz" lIns="91440" tIns="45720" rIns="91440" bIns="45720" rtlCol="0">
            <a:norm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2400" noProof="0" dirty="0">
                <a:solidFill>
                  <a:schemeClr val="tx2">
                    <a:lumMod val="40000"/>
                    <a:lumOff val="60000"/>
                  </a:schemeClr>
                </a:solidFill>
              </a:rPr>
              <a:t>	</a:t>
            </a:r>
            <a:endParaRPr kumimoji="0" lang="en-US" sz="2400" b="0" i="0" u="none" strike="noStrike" kern="1200" cap="none" spc="0" normalizeH="0" baseline="0" noProof="0" dirty="0">
              <a:ln>
                <a:noFill/>
              </a:ln>
              <a:solidFill>
                <a:schemeClr val="tx2">
                  <a:lumMod val="40000"/>
                  <a:lumOff val="60000"/>
                </a:schemeClr>
              </a:solidFill>
              <a:effectLst/>
              <a:uLnTx/>
              <a:uFillTx/>
              <a:latin typeface="+mn-lt"/>
              <a:ea typeface="+mn-ea"/>
              <a:cs typeface="+mn-cs"/>
            </a:endParaRPr>
          </a:p>
        </p:txBody>
      </p:sp>
      <p:sp>
        <p:nvSpPr>
          <p:cNvPr id="8" name="Rectangle 7"/>
          <p:cNvSpPr/>
          <p:nvPr/>
        </p:nvSpPr>
        <p:spPr>
          <a:xfrm>
            <a:off x="1308519" y="2588287"/>
            <a:ext cx="7415761" cy="1938992"/>
          </a:xfrm>
          <a:prstGeom prst="rect">
            <a:avLst/>
          </a:prstGeom>
        </p:spPr>
        <p:txBody>
          <a:bodyPr wrap="square">
            <a:spAutoFit/>
          </a:bodyPr>
          <a:lstStyle/>
          <a:p>
            <a:r>
              <a:rPr lang="en-US" sz="2400" dirty="0">
                <a:solidFill>
                  <a:srgbClr val="77933C"/>
                </a:solidFill>
              </a:rPr>
              <a:t>A neighborhood association in Yreka’s historic downtown district organizes and submits testimony on why their neighborhood should not be separated.</a:t>
            </a:r>
            <a:br>
              <a:rPr lang="en-US" sz="2400" dirty="0">
                <a:solidFill>
                  <a:srgbClr val="77933C"/>
                </a:solidFill>
              </a:rPr>
            </a:br>
            <a:br>
              <a:rPr lang="en-US" sz="2400" u="sng" dirty="0">
                <a:solidFill>
                  <a:srgbClr val="77933C"/>
                </a:solidFill>
              </a:rPr>
            </a:br>
            <a:r>
              <a:rPr lang="en-US" sz="2400" dirty="0">
                <a:solidFill>
                  <a:srgbClr val="77933C"/>
                </a:solidFill>
              </a:rPr>
              <a:t>Would this be considered a </a:t>
            </a:r>
            <a:r>
              <a:rPr lang="en-US" sz="2400" i="1" dirty="0">
                <a:solidFill>
                  <a:srgbClr val="77933C"/>
                </a:solidFill>
              </a:rPr>
              <a:t>Community of Interest</a:t>
            </a:r>
            <a:r>
              <a:rPr lang="en-US" sz="2400" dirty="0">
                <a:solidFill>
                  <a:srgbClr val="77933C"/>
                </a:solidFill>
              </a:rPr>
              <a:t>?</a:t>
            </a:r>
            <a:endParaRPr lang="en-US" sz="2000" dirty="0">
              <a:solidFill>
                <a:srgbClr val="77933C"/>
              </a:solidFill>
            </a:endParaRPr>
          </a:p>
        </p:txBody>
      </p:sp>
      <p:grpSp>
        <p:nvGrpSpPr>
          <p:cNvPr id="9" name="Group 8"/>
          <p:cNvGrpSpPr/>
          <p:nvPr/>
        </p:nvGrpSpPr>
        <p:grpSpPr>
          <a:xfrm>
            <a:off x="220454" y="521022"/>
            <a:ext cx="8923546" cy="534422"/>
            <a:chOff x="220454" y="521022"/>
            <a:chExt cx="8923546" cy="534422"/>
          </a:xfrm>
        </p:grpSpPr>
        <p:pic>
          <p:nvPicPr>
            <p:cNvPr id="12" name="Picture 11"/>
            <p:cNvPicPr>
              <a:picLocks noChangeAspect="1"/>
            </p:cNvPicPr>
            <p:nvPr/>
          </p:nvPicPr>
          <p:blipFill>
            <a:blip r:embed="rId3">
              <a:duotone>
                <a:prstClr val="black"/>
                <a:schemeClr val="accent3">
                  <a:lumMod val="75000"/>
                  <a:tint val="45000"/>
                  <a:satMod val="400000"/>
                </a:schemeClr>
              </a:duotone>
            </a:blip>
            <a:stretch>
              <a:fillRect/>
            </a:stretch>
          </p:blipFill>
          <p:spPr>
            <a:xfrm flipV="1">
              <a:off x="233591" y="697585"/>
              <a:ext cx="8910409" cy="217800"/>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454" y="609234"/>
              <a:ext cx="1798128" cy="357998"/>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637" y="521022"/>
              <a:ext cx="1791082" cy="534422"/>
            </a:xfrm>
            <a:prstGeom prst="rect">
              <a:avLst/>
            </a:prstGeom>
          </p:spPr>
        </p:pic>
      </p:grpSp>
    </p:spTree>
    <p:extLst>
      <p:ext uri="{BB962C8B-B14F-4D97-AF65-F5344CB8AC3E}">
        <p14:creationId xmlns:p14="http://schemas.microsoft.com/office/powerpoint/2010/main" val="30338302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685800" y="1145005"/>
            <a:ext cx="6920570" cy="644666"/>
          </a:xfrm>
          <a:prstGeom prst="rect">
            <a:avLst/>
          </a:prstGeom>
        </p:spPr>
        <p:txBody>
          <a:bodyPr vert="horz" lIns="91440" tIns="45720" rIns="91440" bIns="45720" rtlCol="0" anchor="ctr">
            <a:normAutofit fontScale="90000" lnSpcReduction="10000"/>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4400" dirty="0">
                <a:solidFill>
                  <a:schemeClr val="accent1">
                    <a:lumMod val="75000"/>
                  </a:schemeClr>
                </a:solidFill>
                <a:latin typeface="+mj-lt"/>
                <a:ea typeface="+mj-ea"/>
                <a:cs typeface="+mj-cs"/>
              </a:rPr>
              <a:t>Is this a Community of Interest?</a:t>
            </a:r>
            <a:endParaRPr kumimoji="0" lang="en-US" sz="4400" b="0" i="0" u="none" strike="noStrike" kern="1200" cap="none" spc="0" normalizeH="0" baseline="0" noProof="0" dirty="0">
              <a:ln>
                <a:noFill/>
              </a:ln>
              <a:solidFill>
                <a:schemeClr val="accent1">
                  <a:lumMod val="75000"/>
                </a:schemeClr>
              </a:solidFill>
              <a:effectLst/>
              <a:uLnTx/>
              <a:uFillTx/>
              <a:latin typeface="+mj-lt"/>
              <a:ea typeface="+mj-ea"/>
              <a:cs typeface="+mj-cs"/>
            </a:endParaRPr>
          </a:p>
        </p:txBody>
      </p:sp>
      <p:sp>
        <p:nvSpPr>
          <p:cNvPr id="11" name="Subtitle 2"/>
          <p:cNvSpPr txBox="1">
            <a:spLocks/>
          </p:cNvSpPr>
          <p:nvPr/>
        </p:nvSpPr>
        <p:spPr>
          <a:xfrm>
            <a:off x="685800" y="1789671"/>
            <a:ext cx="6564576" cy="625423"/>
          </a:xfrm>
          <a:prstGeom prst="rect">
            <a:avLst/>
          </a:prstGeom>
        </p:spPr>
        <p:txBody>
          <a:bodyPr vert="horz" lIns="91440" tIns="45720" rIns="91440" bIns="45720" rtlCol="0">
            <a:norm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2400" noProof="0" dirty="0">
                <a:solidFill>
                  <a:schemeClr val="tx2">
                    <a:lumMod val="40000"/>
                    <a:lumOff val="60000"/>
                  </a:schemeClr>
                </a:solidFill>
              </a:rPr>
              <a:t>	</a:t>
            </a:r>
            <a:endParaRPr kumimoji="0" lang="en-US" sz="2400" b="0" i="0" u="none" strike="noStrike" kern="1200" cap="none" spc="0" normalizeH="0" baseline="0" noProof="0" dirty="0">
              <a:ln>
                <a:noFill/>
              </a:ln>
              <a:solidFill>
                <a:schemeClr val="tx2">
                  <a:lumMod val="40000"/>
                  <a:lumOff val="60000"/>
                </a:schemeClr>
              </a:solidFill>
              <a:effectLst/>
              <a:uLnTx/>
              <a:uFillTx/>
              <a:latin typeface="+mn-lt"/>
              <a:ea typeface="+mn-ea"/>
              <a:cs typeface="+mn-cs"/>
            </a:endParaRPr>
          </a:p>
        </p:txBody>
      </p:sp>
      <p:sp>
        <p:nvSpPr>
          <p:cNvPr id="8" name="Rectangle 7"/>
          <p:cNvSpPr/>
          <p:nvPr/>
        </p:nvSpPr>
        <p:spPr>
          <a:xfrm>
            <a:off x="1308519" y="2588287"/>
            <a:ext cx="7415761" cy="3416320"/>
          </a:xfrm>
          <a:prstGeom prst="rect">
            <a:avLst/>
          </a:prstGeom>
        </p:spPr>
        <p:txBody>
          <a:bodyPr wrap="square">
            <a:spAutoFit/>
          </a:bodyPr>
          <a:lstStyle/>
          <a:p>
            <a:r>
              <a:rPr lang="en-US" sz="2400" dirty="0">
                <a:solidFill>
                  <a:srgbClr val="77933C"/>
                </a:solidFill>
              </a:rPr>
              <a:t>A neighborhood association in Yreka’s historic downtown district organizes and submits testimony on why their neighborhood should not be separated.</a:t>
            </a:r>
            <a:br>
              <a:rPr lang="en-US" sz="2400" dirty="0">
                <a:solidFill>
                  <a:srgbClr val="77933C"/>
                </a:solidFill>
              </a:rPr>
            </a:br>
            <a:br>
              <a:rPr lang="en-US" sz="2400" u="sng" dirty="0">
                <a:solidFill>
                  <a:srgbClr val="77933C"/>
                </a:solidFill>
              </a:rPr>
            </a:br>
            <a:r>
              <a:rPr lang="en-US" sz="2400" dirty="0">
                <a:solidFill>
                  <a:srgbClr val="77933C"/>
                </a:solidFill>
              </a:rPr>
              <a:t>Would this be considered a </a:t>
            </a:r>
            <a:r>
              <a:rPr lang="en-US" sz="2400" i="1" dirty="0">
                <a:solidFill>
                  <a:srgbClr val="77933C"/>
                </a:solidFill>
              </a:rPr>
              <a:t>Community of Interest</a:t>
            </a:r>
            <a:r>
              <a:rPr lang="en-US" sz="2400" dirty="0">
                <a:solidFill>
                  <a:srgbClr val="77933C"/>
                </a:solidFill>
              </a:rPr>
              <a:t>?</a:t>
            </a:r>
            <a:endParaRPr lang="en-US" sz="2000" dirty="0">
              <a:solidFill>
                <a:srgbClr val="77933C"/>
              </a:solidFill>
            </a:endParaRPr>
          </a:p>
          <a:p>
            <a:endParaRPr lang="en-US" sz="2400" dirty="0">
              <a:solidFill>
                <a:srgbClr val="77933C"/>
              </a:solidFill>
            </a:endParaRPr>
          </a:p>
          <a:p>
            <a:r>
              <a:rPr lang="en-US" sz="2400" dirty="0">
                <a:solidFill>
                  <a:schemeClr val="tx2"/>
                </a:solidFill>
              </a:rPr>
              <a:t>YES! Historical communities are recognized as a community of interest and should be considered when drawing maps.</a:t>
            </a:r>
            <a:endParaRPr lang="en-US" sz="2000" dirty="0">
              <a:solidFill>
                <a:schemeClr val="tx2"/>
              </a:solidFill>
            </a:endParaRPr>
          </a:p>
        </p:txBody>
      </p:sp>
      <p:grpSp>
        <p:nvGrpSpPr>
          <p:cNvPr id="9" name="Group 8"/>
          <p:cNvGrpSpPr/>
          <p:nvPr/>
        </p:nvGrpSpPr>
        <p:grpSpPr>
          <a:xfrm>
            <a:off x="220454" y="521022"/>
            <a:ext cx="8923546" cy="534422"/>
            <a:chOff x="220454" y="521022"/>
            <a:chExt cx="8923546" cy="534422"/>
          </a:xfrm>
        </p:grpSpPr>
        <p:pic>
          <p:nvPicPr>
            <p:cNvPr id="12" name="Picture 11"/>
            <p:cNvPicPr>
              <a:picLocks noChangeAspect="1"/>
            </p:cNvPicPr>
            <p:nvPr/>
          </p:nvPicPr>
          <p:blipFill>
            <a:blip r:embed="rId2">
              <a:duotone>
                <a:prstClr val="black"/>
                <a:schemeClr val="accent3">
                  <a:lumMod val="75000"/>
                  <a:tint val="45000"/>
                  <a:satMod val="400000"/>
                </a:schemeClr>
              </a:duotone>
            </a:blip>
            <a:stretch>
              <a:fillRect/>
            </a:stretch>
          </p:blipFill>
          <p:spPr>
            <a:xfrm flipV="1">
              <a:off x="233591" y="697585"/>
              <a:ext cx="8910409" cy="217800"/>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454" y="609234"/>
              <a:ext cx="1798128" cy="357998"/>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637" y="521022"/>
              <a:ext cx="1791082" cy="534422"/>
            </a:xfrm>
            <a:prstGeom prst="rect">
              <a:avLst/>
            </a:prstGeom>
          </p:spPr>
        </p:pic>
      </p:grpSp>
    </p:spTree>
    <p:extLst>
      <p:ext uri="{BB962C8B-B14F-4D97-AF65-F5344CB8AC3E}">
        <p14:creationId xmlns:p14="http://schemas.microsoft.com/office/powerpoint/2010/main" val="25779179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685800" y="1145005"/>
            <a:ext cx="6920570" cy="644666"/>
          </a:xfrm>
          <a:prstGeom prst="rect">
            <a:avLst/>
          </a:prstGeom>
        </p:spPr>
        <p:txBody>
          <a:bodyPr vert="horz" lIns="91440" tIns="45720" rIns="91440" bIns="45720" rtlCol="0" anchor="ctr">
            <a:normAutofit fontScale="90000" lnSpcReduction="10000"/>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4400" dirty="0">
                <a:solidFill>
                  <a:schemeClr val="accent1">
                    <a:lumMod val="75000"/>
                  </a:schemeClr>
                </a:solidFill>
                <a:latin typeface="+mj-lt"/>
                <a:ea typeface="+mj-ea"/>
                <a:cs typeface="+mj-cs"/>
              </a:rPr>
              <a:t>Is this a Community of Interest?</a:t>
            </a:r>
            <a:endParaRPr kumimoji="0" lang="en-US" sz="4400" b="0" i="0" u="none" strike="noStrike" kern="1200" cap="none" spc="0" normalizeH="0" baseline="0" noProof="0" dirty="0">
              <a:ln>
                <a:noFill/>
              </a:ln>
              <a:solidFill>
                <a:schemeClr val="accent1">
                  <a:lumMod val="75000"/>
                </a:schemeClr>
              </a:solidFill>
              <a:effectLst/>
              <a:uLnTx/>
              <a:uFillTx/>
              <a:latin typeface="+mj-lt"/>
              <a:ea typeface="+mj-ea"/>
              <a:cs typeface="+mj-cs"/>
            </a:endParaRPr>
          </a:p>
        </p:txBody>
      </p:sp>
      <p:sp>
        <p:nvSpPr>
          <p:cNvPr id="11" name="Subtitle 2"/>
          <p:cNvSpPr txBox="1">
            <a:spLocks/>
          </p:cNvSpPr>
          <p:nvPr/>
        </p:nvSpPr>
        <p:spPr>
          <a:xfrm>
            <a:off x="685800" y="1789671"/>
            <a:ext cx="6564576" cy="625423"/>
          </a:xfrm>
          <a:prstGeom prst="rect">
            <a:avLst/>
          </a:prstGeom>
        </p:spPr>
        <p:txBody>
          <a:bodyPr vert="horz" lIns="91440" tIns="45720" rIns="91440" bIns="45720" rtlCol="0">
            <a:norm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2400" noProof="0" dirty="0">
                <a:solidFill>
                  <a:schemeClr val="tx2">
                    <a:lumMod val="40000"/>
                    <a:lumOff val="60000"/>
                  </a:schemeClr>
                </a:solidFill>
              </a:rPr>
              <a:t>	</a:t>
            </a:r>
            <a:endParaRPr kumimoji="0" lang="en-US" sz="2400" b="0" i="0" u="none" strike="noStrike" kern="1200" cap="none" spc="0" normalizeH="0" baseline="0" noProof="0" dirty="0">
              <a:ln>
                <a:noFill/>
              </a:ln>
              <a:solidFill>
                <a:schemeClr val="tx2">
                  <a:lumMod val="40000"/>
                  <a:lumOff val="60000"/>
                </a:schemeClr>
              </a:solidFill>
              <a:effectLst/>
              <a:uLnTx/>
              <a:uFillTx/>
              <a:latin typeface="+mn-lt"/>
              <a:ea typeface="+mn-ea"/>
              <a:cs typeface="+mn-cs"/>
            </a:endParaRPr>
          </a:p>
        </p:txBody>
      </p:sp>
      <p:sp>
        <p:nvSpPr>
          <p:cNvPr id="8" name="Rectangle 7"/>
          <p:cNvSpPr/>
          <p:nvPr/>
        </p:nvSpPr>
        <p:spPr>
          <a:xfrm>
            <a:off x="1308519" y="2588287"/>
            <a:ext cx="7415761" cy="2308324"/>
          </a:xfrm>
          <a:prstGeom prst="rect">
            <a:avLst/>
          </a:prstGeom>
        </p:spPr>
        <p:txBody>
          <a:bodyPr wrap="square">
            <a:spAutoFit/>
          </a:bodyPr>
          <a:lstStyle/>
          <a:p>
            <a:r>
              <a:rPr lang="en-US" sz="2400" dirty="0">
                <a:solidFill>
                  <a:srgbClr val="77933C"/>
                </a:solidFill>
              </a:rPr>
              <a:t>A group of farmers, concentrated in the unincorporated areas of the county, focused on ensuring they have enough water for their crops.</a:t>
            </a:r>
          </a:p>
          <a:p>
            <a:endParaRPr lang="en-US" sz="2400" dirty="0">
              <a:solidFill>
                <a:srgbClr val="77933C"/>
              </a:solidFill>
            </a:endParaRPr>
          </a:p>
          <a:p>
            <a:r>
              <a:rPr lang="en-US" sz="2400" dirty="0">
                <a:solidFill>
                  <a:srgbClr val="77933C"/>
                </a:solidFill>
              </a:rPr>
              <a:t>Would this be considered a </a:t>
            </a:r>
            <a:r>
              <a:rPr lang="en-US" sz="2400" i="1" dirty="0">
                <a:solidFill>
                  <a:srgbClr val="77933C"/>
                </a:solidFill>
              </a:rPr>
              <a:t>Community of Interest</a:t>
            </a:r>
            <a:r>
              <a:rPr lang="en-US" sz="2400" dirty="0">
                <a:solidFill>
                  <a:srgbClr val="77933C"/>
                </a:solidFill>
              </a:rPr>
              <a:t>?</a:t>
            </a:r>
          </a:p>
          <a:p>
            <a:endParaRPr lang="en-US" sz="2400" dirty="0">
              <a:solidFill>
                <a:srgbClr val="77933C"/>
              </a:solidFill>
            </a:endParaRPr>
          </a:p>
        </p:txBody>
      </p:sp>
      <p:grpSp>
        <p:nvGrpSpPr>
          <p:cNvPr id="9" name="Group 8"/>
          <p:cNvGrpSpPr/>
          <p:nvPr/>
        </p:nvGrpSpPr>
        <p:grpSpPr>
          <a:xfrm>
            <a:off x="220454" y="521022"/>
            <a:ext cx="8923546" cy="534422"/>
            <a:chOff x="220454" y="521022"/>
            <a:chExt cx="8923546" cy="534422"/>
          </a:xfrm>
        </p:grpSpPr>
        <p:pic>
          <p:nvPicPr>
            <p:cNvPr id="12" name="Picture 11"/>
            <p:cNvPicPr>
              <a:picLocks noChangeAspect="1"/>
            </p:cNvPicPr>
            <p:nvPr/>
          </p:nvPicPr>
          <p:blipFill>
            <a:blip r:embed="rId2">
              <a:duotone>
                <a:prstClr val="black"/>
                <a:schemeClr val="accent3">
                  <a:lumMod val="75000"/>
                  <a:tint val="45000"/>
                  <a:satMod val="400000"/>
                </a:schemeClr>
              </a:duotone>
            </a:blip>
            <a:stretch>
              <a:fillRect/>
            </a:stretch>
          </p:blipFill>
          <p:spPr>
            <a:xfrm flipV="1">
              <a:off x="233591" y="697585"/>
              <a:ext cx="8910409" cy="217800"/>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454" y="609234"/>
              <a:ext cx="1798128" cy="357998"/>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637" y="521022"/>
              <a:ext cx="1791082" cy="534422"/>
            </a:xfrm>
            <a:prstGeom prst="rect">
              <a:avLst/>
            </a:prstGeom>
          </p:spPr>
        </p:pic>
      </p:grpSp>
    </p:spTree>
    <p:extLst>
      <p:ext uri="{BB962C8B-B14F-4D97-AF65-F5344CB8AC3E}">
        <p14:creationId xmlns:p14="http://schemas.microsoft.com/office/powerpoint/2010/main" val="28880870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685800" y="1145005"/>
            <a:ext cx="6920570" cy="644666"/>
          </a:xfrm>
          <a:prstGeom prst="rect">
            <a:avLst/>
          </a:prstGeom>
        </p:spPr>
        <p:txBody>
          <a:bodyPr vert="horz" lIns="91440" tIns="45720" rIns="91440" bIns="45720" rtlCol="0" anchor="ctr">
            <a:normAutofit fontScale="90000" lnSpcReduction="10000"/>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4400" dirty="0">
                <a:solidFill>
                  <a:schemeClr val="accent1">
                    <a:lumMod val="75000"/>
                  </a:schemeClr>
                </a:solidFill>
                <a:latin typeface="+mj-lt"/>
                <a:ea typeface="+mj-ea"/>
                <a:cs typeface="+mj-cs"/>
              </a:rPr>
              <a:t>Is this a Community of Interest?</a:t>
            </a:r>
            <a:endParaRPr kumimoji="0" lang="en-US" sz="4400" b="0" i="0" u="none" strike="noStrike" kern="1200" cap="none" spc="0" normalizeH="0" baseline="0" noProof="0" dirty="0">
              <a:ln>
                <a:noFill/>
              </a:ln>
              <a:solidFill>
                <a:schemeClr val="accent1">
                  <a:lumMod val="75000"/>
                </a:schemeClr>
              </a:solidFill>
              <a:effectLst/>
              <a:uLnTx/>
              <a:uFillTx/>
              <a:latin typeface="+mj-lt"/>
              <a:ea typeface="+mj-ea"/>
              <a:cs typeface="+mj-cs"/>
            </a:endParaRPr>
          </a:p>
        </p:txBody>
      </p:sp>
      <p:sp>
        <p:nvSpPr>
          <p:cNvPr id="11" name="Subtitle 2"/>
          <p:cNvSpPr txBox="1">
            <a:spLocks/>
          </p:cNvSpPr>
          <p:nvPr/>
        </p:nvSpPr>
        <p:spPr>
          <a:xfrm>
            <a:off x="685800" y="1789671"/>
            <a:ext cx="6564576" cy="625423"/>
          </a:xfrm>
          <a:prstGeom prst="rect">
            <a:avLst/>
          </a:prstGeom>
        </p:spPr>
        <p:txBody>
          <a:bodyPr vert="horz" lIns="91440" tIns="45720" rIns="91440" bIns="45720" rtlCol="0">
            <a:norm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2400" noProof="0" dirty="0">
                <a:solidFill>
                  <a:schemeClr val="tx2">
                    <a:lumMod val="40000"/>
                    <a:lumOff val="60000"/>
                  </a:schemeClr>
                </a:solidFill>
              </a:rPr>
              <a:t>	</a:t>
            </a:r>
            <a:endParaRPr kumimoji="0" lang="en-US" sz="2400" b="0" i="0" u="none" strike="noStrike" kern="1200" cap="none" spc="0" normalizeH="0" baseline="0" noProof="0" dirty="0">
              <a:ln>
                <a:noFill/>
              </a:ln>
              <a:solidFill>
                <a:schemeClr val="tx2">
                  <a:lumMod val="40000"/>
                  <a:lumOff val="60000"/>
                </a:schemeClr>
              </a:solidFill>
              <a:effectLst/>
              <a:uLnTx/>
              <a:uFillTx/>
              <a:latin typeface="+mn-lt"/>
              <a:ea typeface="+mn-ea"/>
              <a:cs typeface="+mn-cs"/>
            </a:endParaRPr>
          </a:p>
        </p:txBody>
      </p:sp>
      <p:sp>
        <p:nvSpPr>
          <p:cNvPr id="8" name="Rectangle 7"/>
          <p:cNvSpPr/>
          <p:nvPr/>
        </p:nvSpPr>
        <p:spPr>
          <a:xfrm>
            <a:off x="1308519" y="2588287"/>
            <a:ext cx="7415761" cy="3416320"/>
          </a:xfrm>
          <a:prstGeom prst="rect">
            <a:avLst/>
          </a:prstGeom>
        </p:spPr>
        <p:txBody>
          <a:bodyPr wrap="square">
            <a:spAutoFit/>
          </a:bodyPr>
          <a:lstStyle/>
          <a:p>
            <a:r>
              <a:rPr lang="en-US" sz="2400" dirty="0">
                <a:solidFill>
                  <a:srgbClr val="77933C"/>
                </a:solidFill>
              </a:rPr>
              <a:t>A group of potato farmers, concentrated in the unincorporated areas of the county, focused on ensuring they have enough water for their crops.</a:t>
            </a:r>
          </a:p>
          <a:p>
            <a:endParaRPr lang="en-US" sz="2400" dirty="0">
              <a:solidFill>
                <a:srgbClr val="77933C"/>
              </a:solidFill>
            </a:endParaRPr>
          </a:p>
          <a:p>
            <a:r>
              <a:rPr lang="en-US" sz="2400" dirty="0">
                <a:solidFill>
                  <a:srgbClr val="77933C"/>
                </a:solidFill>
              </a:rPr>
              <a:t>Would this be considered a </a:t>
            </a:r>
            <a:r>
              <a:rPr lang="en-US" sz="2400" i="1" dirty="0">
                <a:solidFill>
                  <a:srgbClr val="77933C"/>
                </a:solidFill>
              </a:rPr>
              <a:t>Community of Interest</a:t>
            </a:r>
            <a:r>
              <a:rPr lang="en-US" sz="2400" dirty="0">
                <a:solidFill>
                  <a:srgbClr val="77933C"/>
                </a:solidFill>
              </a:rPr>
              <a:t>?</a:t>
            </a:r>
          </a:p>
          <a:p>
            <a:endParaRPr lang="en-US" sz="2400" dirty="0">
              <a:solidFill>
                <a:srgbClr val="77933C"/>
              </a:solidFill>
            </a:endParaRPr>
          </a:p>
          <a:p>
            <a:r>
              <a:rPr lang="en-US" sz="2400" dirty="0">
                <a:solidFill>
                  <a:schemeClr val="tx2"/>
                </a:solidFill>
              </a:rPr>
              <a:t>YES! This is a group of people in a shared geographic location who have similar needs for public services.</a:t>
            </a:r>
          </a:p>
          <a:p>
            <a:endParaRPr lang="en-US" sz="2400" dirty="0">
              <a:solidFill>
                <a:srgbClr val="77933C"/>
              </a:solidFill>
            </a:endParaRPr>
          </a:p>
        </p:txBody>
      </p:sp>
      <p:grpSp>
        <p:nvGrpSpPr>
          <p:cNvPr id="9" name="Group 8"/>
          <p:cNvGrpSpPr/>
          <p:nvPr/>
        </p:nvGrpSpPr>
        <p:grpSpPr>
          <a:xfrm>
            <a:off x="220454" y="521022"/>
            <a:ext cx="8923546" cy="534422"/>
            <a:chOff x="220454" y="521022"/>
            <a:chExt cx="8923546" cy="534422"/>
          </a:xfrm>
        </p:grpSpPr>
        <p:pic>
          <p:nvPicPr>
            <p:cNvPr id="12" name="Picture 11"/>
            <p:cNvPicPr>
              <a:picLocks noChangeAspect="1"/>
            </p:cNvPicPr>
            <p:nvPr/>
          </p:nvPicPr>
          <p:blipFill>
            <a:blip r:embed="rId2">
              <a:duotone>
                <a:prstClr val="black"/>
                <a:schemeClr val="accent3">
                  <a:lumMod val="75000"/>
                  <a:tint val="45000"/>
                  <a:satMod val="400000"/>
                </a:schemeClr>
              </a:duotone>
            </a:blip>
            <a:stretch>
              <a:fillRect/>
            </a:stretch>
          </p:blipFill>
          <p:spPr>
            <a:xfrm flipV="1">
              <a:off x="233591" y="697585"/>
              <a:ext cx="8910409" cy="217800"/>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454" y="609234"/>
              <a:ext cx="1798128" cy="357998"/>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637" y="521022"/>
              <a:ext cx="1791082" cy="534422"/>
            </a:xfrm>
            <a:prstGeom prst="rect">
              <a:avLst/>
            </a:prstGeom>
          </p:spPr>
        </p:pic>
      </p:grpSp>
    </p:spTree>
    <p:extLst>
      <p:ext uri="{BB962C8B-B14F-4D97-AF65-F5344CB8AC3E}">
        <p14:creationId xmlns:p14="http://schemas.microsoft.com/office/powerpoint/2010/main" val="34794233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685800" y="1145005"/>
            <a:ext cx="6920570" cy="644666"/>
          </a:xfrm>
          <a:prstGeom prst="rect">
            <a:avLst/>
          </a:prstGeom>
        </p:spPr>
        <p:txBody>
          <a:bodyPr vert="horz" lIns="91440" tIns="45720" rIns="91440" bIns="45720" rtlCol="0" anchor="ctr">
            <a:normAutofit fontScale="90000" lnSpcReduction="10000"/>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4400" dirty="0">
                <a:solidFill>
                  <a:schemeClr val="accent1">
                    <a:lumMod val="75000"/>
                  </a:schemeClr>
                </a:solidFill>
                <a:latin typeface="+mj-lt"/>
                <a:ea typeface="+mj-ea"/>
                <a:cs typeface="+mj-cs"/>
              </a:rPr>
              <a:t>Is this a Community of Interest?</a:t>
            </a:r>
            <a:endParaRPr kumimoji="0" lang="en-US" sz="4400" b="0" i="0" u="none" strike="noStrike" kern="1200" cap="none" spc="0" normalizeH="0" baseline="0" noProof="0" dirty="0">
              <a:ln>
                <a:noFill/>
              </a:ln>
              <a:solidFill>
                <a:schemeClr val="accent1">
                  <a:lumMod val="75000"/>
                </a:schemeClr>
              </a:solidFill>
              <a:effectLst/>
              <a:uLnTx/>
              <a:uFillTx/>
              <a:latin typeface="+mj-lt"/>
              <a:ea typeface="+mj-ea"/>
              <a:cs typeface="+mj-cs"/>
            </a:endParaRPr>
          </a:p>
        </p:txBody>
      </p:sp>
      <p:sp>
        <p:nvSpPr>
          <p:cNvPr id="11" name="Subtitle 2"/>
          <p:cNvSpPr txBox="1">
            <a:spLocks/>
          </p:cNvSpPr>
          <p:nvPr/>
        </p:nvSpPr>
        <p:spPr>
          <a:xfrm>
            <a:off x="685800" y="1789671"/>
            <a:ext cx="6564576" cy="625423"/>
          </a:xfrm>
          <a:prstGeom prst="rect">
            <a:avLst/>
          </a:prstGeom>
        </p:spPr>
        <p:txBody>
          <a:bodyPr vert="horz" lIns="91440" tIns="45720" rIns="91440" bIns="45720" rtlCol="0">
            <a:norm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2400" noProof="0" dirty="0">
                <a:solidFill>
                  <a:schemeClr val="tx2">
                    <a:lumMod val="40000"/>
                    <a:lumOff val="60000"/>
                  </a:schemeClr>
                </a:solidFill>
              </a:rPr>
              <a:t>	</a:t>
            </a:r>
            <a:endParaRPr kumimoji="0" lang="en-US" sz="2400" b="0" i="0" u="none" strike="noStrike" kern="1200" cap="none" spc="0" normalizeH="0" baseline="0" noProof="0" dirty="0">
              <a:ln>
                <a:noFill/>
              </a:ln>
              <a:solidFill>
                <a:schemeClr val="tx2">
                  <a:lumMod val="40000"/>
                  <a:lumOff val="60000"/>
                </a:schemeClr>
              </a:solidFill>
              <a:effectLst/>
              <a:uLnTx/>
              <a:uFillTx/>
              <a:latin typeface="+mn-lt"/>
              <a:ea typeface="+mn-ea"/>
              <a:cs typeface="+mn-cs"/>
            </a:endParaRPr>
          </a:p>
        </p:txBody>
      </p:sp>
      <p:sp>
        <p:nvSpPr>
          <p:cNvPr id="8" name="Rectangle 7"/>
          <p:cNvSpPr/>
          <p:nvPr/>
        </p:nvSpPr>
        <p:spPr>
          <a:xfrm>
            <a:off x="1308519" y="2588287"/>
            <a:ext cx="7415761" cy="1938992"/>
          </a:xfrm>
          <a:prstGeom prst="rect">
            <a:avLst/>
          </a:prstGeom>
        </p:spPr>
        <p:txBody>
          <a:bodyPr wrap="square">
            <a:spAutoFit/>
          </a:bodyPr>
          <a:lstStyle/>
          <a:p>
            <a:r>
              <a:rPr lang="en-US" sz="2400" dirty="0">
                <a:solidFill>
                  <a:srgbClr val="77933C"/>
                </a:solidFill>
              </a:rPr>
              <a:t>A statewide group for people who are fans of San Francisco Giants testifies to Siskiyou County’s Board of Supervisors. </a:t>
            </a:r>
          </a:p>
          <a:p>
            <a:endParaRPr lang="en-US" sz="2400" dirty="0">
              <a:solidFill>
                <a:srgbClr val="77933C"/>
              </a:solidFill>
            </a:endParaRPr>
          </a:p>
          <a:p>
            <a:r>
              <a:rPr lang="en-US" sz="2400" dirty="0">
                <a:solidFill>
                  <a:srgbClr val="77933C"/>
                </a:solidFill>
              </a:rPr>
              <a:t>Would this be considered a </a:t>
            </a:r>
            <a:r>
              <a:rPr lang="en-US" sz="2400" i="1" dirty="0">
                <a:solidFill>
                  <a:srgbClr val="77933C"/>
                </a:solidFill>
              </a:rPr>
              <a:t>Community of Interest</a:t>
            </a:r>
            <a:r>
              <a:rPr lang="en-US" sz="2400" dirty="0">
                <a:solidFill>
                  <a:srgbClr val="77933C"/>
                </a:solidFill>
              </a:rPr>
              <a:t>?</a:t>
            </a:r>
          </a:p>
        </p:txBody>
      </p:sp>
      <p:grpSp>
        <p:nvGrpSpPr>
          <p:cNvPr id="9" name="Group 8"/>
          <p:cNvGrpSpPr/>
          <p:nvPr/>
        </p:nvGrpSpPr>
        <p:grpSpPr>
          <a:xfrm>
            <a:off x="220454" y="521022"/>
            <a:ext cx="8923546" cy="534422"/>
            <a:chOff x="220454" y="521022"/>
            <a:chExt cx="8923546" cy="534422"/>
          </a:xfrm>
        </p:grpSpPr>
        <p:pic>
          <p:nvPicPr>
            <p:cNvPr id="12" name="Picture 11"/>
            <p:cNvPicPr>
              <a:picLocks noChangeAspect="1"/>
            </p:cNvPicPr>
            <p:nvPr/>
          </p:nvPicPr>
          <p:blipFill>
            <a:blip r:embed="rId2">
              <a:duotone>
                <a:prstClr val="black"/>
                <a:schemeClr val="accent3">
                  <a:lumMod val="75000"/>
                  <a:tint val="45000"/>
                  <a:satMod val="400000"/>
                </a:schemeClr>
              </a:duotone>
            </a:blip>
            <a:stretch>
              <a:fillRect/>
            </a:stretch>
          </p:blipFill>
          <p:spPr>
            <a:xfrm flipV="1">
              <a:off x="233591" y="697585"/>
              <a:ext cx="8910409" cy="217800"/>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454" y="609234"/>
              <a:ext cx="1798128" cy="357998"/>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637" y="521022"/>
              <a:ext cx="1791082" cy="534422"/>
            </a:xfrm>
            <a:prstGeom prst="rect">
              <a:avLst/>
            </a:prstGeom>
          </p:spPr>
        </p:pic>
      </p:grpSp>
    </p:spTree>
    <p:extLst>
      <p:ext uri="{BB962C8B-B14F-4D97-AF65-F5344CB8AC3E}">
        <p14:creationId xmlns:p14="http://schemas.microsoft.com/office/powerpoint/2010/main" val="27484066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685800" y="1145005"/>
            <a:ext cx="7591508" cy="644666"/>
          </a:xfrm>
          <a:prstGeom prst="rect">
            <a:avLst/>
          </a:prstGeom>
        </p:spPr>
        <p:txBody>
          <a:bodyPr vert="horz" lIns="91440" tIns="45720" rIns="91440" bIns="45720" rtlCol="0" anchor="ctr">
            <a:normAutofit fontScale="90000" lnSpcReduction="10000"/>
          </a:body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a:ln>
                <a:noFill/>
              </a:ln>
              <a:solidFill>
                <a:schemeClr val="accent1">
                  <a:lumMod val="75000"/>
                </a:schemeClr>
              </a:solidFill>
              <a:effectLst/>
              <a:uLnTx/>
              <a:uFillTx/>
              <a:latin typeface="+mj-lt"/>
              <a:ea typeface="+mj-ea"/>
              <a:cs typeface="+mj-cs"/>
            </a:endParaRPr>
          </a:p>
        </p:txBody>
      </p:sp>
      <p:grpSp>
        <p:nvGrpSpPr>
          <p:cNvPr id="9" name="Group 8"/>
          <p:cNvGrpSpPr/>
          <p:nvPr/>
        </p:nvGrpSpPr>
        <p:grpSpPr>
          <a:xfrm>
            <a:off x="220454" y="521022"/>
            <a:ext cx="8923546" cy="534422"/>
            <a:chOff x="220454" y="521022"/>
            <a:chExt cx="8923546" cy="534422"/>
          </a:xfrm>
        </p:grpSpPr>
        <p:pic>
          <p:nvPicPr>
            <p:cNvPr id="12" name="Picture 11"/>
            <p:cNvPicPr>
              <a:picLocks noChangeAspect="1"/>
            </p:cNvPicPr>
            <p:nvPr/>
          </p:nvPicPr>
          <p:blipFill>
            <a:blip r:embed="rId3">
              <a:duotone>
                <a:prstClr val="black"/>
                <a:schemeClr val="accent3">
                  <a:lumMod val="75000"/>
                  <a:tint val="45000"/>
                  <a:satMod val="400000"/>
                </a:schemeClr>
              </a:duotone>
            </a:blip>
            <a:stretch>
              <a:fillRect/>
            </a:stretch>
          </p:blipFill>
          <p:spPr>
            <a:xfrm flipV="1">
              <a:off x="233591" y="697585"/>
              <a:ext cx="8910409" cy="217800"/>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454" y="609234"/>
              <a:ext cx="1798128" cy="357998"/>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637" y="521022"/>
              <a:ext cx="1791082" cy="534422"/>
            </a:xfrm>
            <a:prstGeom prst="rect">
              <a:avLst/>
            </a:prstGeom>
          </p:spPr>
        </p:pic>
      </p:grpSp>
      <p:sp>
        <p:nvSpPr>
          <p:cNvPr id="15" name="Subtitle 2">
            <a:extLst>
              <a:ext uri="{FF2B5EF4-FFF2-40B4-BE49-F238E27FC236}">
                <a16:creationId xmlns:a16="http://schemas.microsoft.com/office/drawing/2014/main" id="{D752E99D-E075-4F6B-80EB-9035DAEEB451}"/>
              </a:ext>
            </a:extLst>
          </p:cNvPr>
          <p:cNvSpPr txBox="1">
            <a:spLocks/>
          </p:cNvSpPr>
          <p:nvPr/>
        </p:nvSpPr>
        <p:spPr>
          <a:xfrm>
            <a:off x="685800" y="1789671"/>
            <a:ext cx="6564576" cy="625423"/>
          </a:xfrm>
          <a:prstGeom prst="rect">
            <a:avLst/>
          </a:prstGeom>
        </p:spPr>
        <p:txBody>
          <a:bodyPr vert="horz" lIns="91440" tIns="45720" rIns="91440" bIns="45720" rtlCol="0">
            <a:norm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2400" b="0" i="0" u="none" strike="noStrike" kern="1200" cap="none" spc="0" normalizeH="0" baseline="0" noProof="0" dirty="0">
              <a:ln>
                <a:noFill/>
              </a:ln>
              <a:solidFill>
                <a:schemeClr val="tx2">
                  <a:lumMod val="40000"/>
                  <a:lumOff val="60000"/>
                </a:schemeClr>
              </a:solidFill>
              <a:effectLst/>
              <a:uLnTx/>
              <a:uFillTx/>
              <a:latin typeface="+mn-lt"/>
              <a:ea typeface="+mn-ea"/>
              <a:cs typeface="+mn-cs"/>
            </a:endParaRPr>
          </a:p>
        </p:txBody>
      </p:sp>
      <p:sp>
        <p:nvSpPr>
          <p:cNvPr id="17" name="Rectangle 16">
            <a:extLst>
              <a:ext uri="{FF2B5EF4-FFF2-40B4-BE49-F238E27FC236}">
                <a16:creationId xmlns:a16="http://schemas.microsoft.com/office/drawing/2014/main" id="{ACF0E176-7DFC-48E9-A33B-D5A02A9A29FC}"/>
              </a:ext>
            </a:extLst>
          </p:cNvPr>
          <p:cNvSpPr/>
          <p:nvPr/>
        </p:nvSpPr>
        <p:spPr>
          <a:xfrm>
            <a:off x="3318997" y="1997792"/>
            <a:ext cx="3012692" cy="1202637"/>
          </a:xfrm>
          <a:prstGeom prst="rect">
            <a:avLst/>
          </a:prstGeom>
        </p:spPr>
        <p:txBody>
          <a:bodyPr wrap="square">
            <a:spAutoFit/>
          </a:bodyPr>
          <a:lstStyle/>
          <a:p>
            <a:pPr marR="0" lvl="0">
              <a:lnSpc>
                <a:spcPct val="107000"/>
              </a:lnSpc>
              <a:spcBef>
                <a:spcPts val="0"/>
              </a:spcBef>
              <a:spcAft>
                <a:spcPts val="0"/>
              </a:spcAft>
            </a:pPr>
            <a:r>
              <a:rPr lang="en-US" sz="4500" dirty="0">
                <a:solidFill>
                  <a:schemeClr val="accent3">
                    <a:lumMod val="75000"/>
                  </a:schemeClr>
                </a:solidFill>
                <a:effectLst/>
                <a:latin typeface="Calibri" panose="020F0502020204030204" pitchFamily="34" charset="0"/>
                <a:ea typeface="Calibri" panose="020F0502020204030204" pitchFamily="34" charset="0"/>
                <a:cs typeface="Symbol" panose="05050102010706020507" pitchFamily="18" charset="2"/>
              </a:rPr>
              <a:t>Welcome</a:t>
            </a:r>
          </a:p>
          <a:p>
            <a:pPr marL="342900" indent="-342900">
              <a:buFont typeface="Arial" panose="020B0604020202020204" pitchFamily="34" charset="0"/>
              <a:buChar char="•"/>
            </a:pPr>
            <a:endParaRPr lang="en-US" sz="2400" dirty="0">
              <a:solidFill>
                <a:srgbClr val="81A22E"/>
              </a:solidFill>
              <a:effectLst/>
              <a:latin typeface="+mj-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839059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685800" y="1145005"/>
            <a:ext cx="6920570" cy="644666"/>
          </a:xfrm>
          <a:prstGeom prst="rect">
            <a:avLst/>
          </a:prstGeom>
        </p:spPr>
        <p:txBody>
          <a:bodyPr vert="horz" lIns="91440" tIns="45720" rIns="91440" bIns="45720" rtlCol="0" anchor="ctr">
            <a:normAutofit fontScale="90000" lnSpcReduction="10000"/>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4400" dirty="0">
                <a:solidFill>
                  <a:schemeClr val="accent1">
                    <a:lumMod val="75000"/>
                  </a:schemeClr>
                </a:solidFill>
                <a:latin typeface="+mj-lt"/>
                <a:ea typeface="+mj-ea"/>
                <a:cs typeface="+mj-cs"/>
              </a:rPr>
              <a:t>Is this a Community of Interest?</a:t>
            </a:r>
            <a:endParaRPr kumimoji="0" lang="en-US" sz="4400" b="0" i="0" u="none" strike="noStrike" kern="1200" cap="none" spc="0" normalizeH="0" baseline="0" noProof="0" dirty="0">
              <a:ln>
                <a:noFill/>
              </a:ln>
              <a:solidFill>
                <a:schemeClr val="accent1">
                  <a:lumMod val="75000"/>
                </a:schemeClr>
              </a:solidFill>
              <a:effectLst/>
              <a:uLnTx/>
              <a:uFillTx/>
              <a:latin typeface="+mj-lt"/>
              <a:ea typeface="+mj-ea"/>
              <a:cs typeface="+mj-cs"/>
            </a:endParaRPr>
          </a:p>
        </p:txBody>
      </p:sp>
      <p:sp>
        <p:nvSpPr>
          <p:cNvPr id="11" name="Subtitle 2"/>
          <p:cNvSpPr txBox="1">
            <a:spLocks/>
          </p:cNvSpPr>
          <p:nvPr/>
        </p:nvSpPr>
        <p:spPr>
          <a:xfrm>
            <a:off x="685800" y="1789671"/>
            <a:ext cx="6564576" cy="625423"/>
          </a:xfrm>
          <a:prstGeom prst="rect">
            <a:avLst/>
          </a:prstGeom>
        </p:spPr>
        <p:txBody>
          <a:bodyPr vert="horz" lIns="91440" tIns="45720" rIns="91440" bIns="45720" rtlCol="0">
            <a:norm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2400" noProof="0" dirty="0">
                <a:solidFill>
                  <a:schemeClr val="tx2">
                    <a:lumMod val="40000"/>
                    <a:lumOff val="60000"/>
                  </a:schemeClr>
                </a:solidFill>
              </a:rPr>
              <a:t>	</a:t>
            </a:r>
            <a:endParaRPr kumimoji="0" lang="en-US" sz="2400" b="0" i="0" u="none" strike="noStrike" kern="1200" cap="none" spc="0" normalizeH="0" baseline="0" noProof="0" dirty="0">
              <a:ln>
                <a:noFill/>
              </a:ln>
              <a:solidFill>
                <a:schemeClr val="tx2">
                  <a:lumMod val="40000"/>
                  <a:lumOff val="60000"/>
                </a:schemeClr>
              </a:solidFill>
              <a:effectLst/>
              <a:uLnTx/>
              <a:uFillTx/>
              <a:latin typeface="+mn-lt"/>
              <a:ea typeface="+mn-ea"/>
              <a:cs typeface="+mn-cs"/>
            </a:endParaRPr>
          </a:p>
        </p:txBody>
      </p:sp>
      <p:sp>
        <p:nvSpPr>
          <p:cNvPr id="8" name="Rectangle 7"/>
          <p:cNvSpPr/>
          <p:nvPr/>
        </p:nvSpPr>
        <p:spPr>
          <a:xfrm>
            <a:off x="1308519" y="2588287"/>
            <a:ext cx="7415761" cy="4154984"/>
          </a:xfrm>
          <a:prstGeom prst="rect">
            <a:avLst/>
          </a:prstGeom>
        </p:spPr>
        <p:txBody>
          <a:bodyPr wrap="square">
            <a:spAutoFit/>
          </a:bodyPr>
          <a:lstStyle/>
          <a:p>
            <a:r>
              <a:rPr lang="en-US" sz="2400" dirty="0">
                <a:solidFill>
                  <a:srgbClr val="77933C"/>
                </a:solidFill>
              </a:rPr>
              <a:t>A statewide group for people who are fans of San Francisco Giants testifies to Siskiyou County’s Board of Supervisors. </a:t>
            </a:r>
          </a:p>
          <a:p>
            <a:endParaRPr lang="en-US" sz="2400" dirty="0">
              <a:solidFill>
                <a:srgbClr val="77933C"/>
              </a:solidFill>
            </a:endParaRPr>
          </a:p>
          <a:p>
            <a:r>
              <a:rPr lang="en-US" sz="2400" dirty="0">
                <a:solidFill>
                  <a:srgbClr val="77933C"/>
                </a:solidFill>
              </a:rPr>
              <a:t>Would this be considered a </a:t>
            </a:r>
            <a:r>
              <a:rPr lang="en-US" sz="2400" i="1" dirty="0">
                <a:solidFill>
                  <a:srgbClr val="77933C"/>
                </a:solidFill>
              </a:rPr>
              <a:t>Community of Interest</a:t>
            </a:r>
            <a:r>
              <a:rPr lang="en-US" sz="2400" dirty="0">
                <a:solidFill>
                  <a:srgbClr val="77933C"/>
                </a:solidFill>
              </a:rPr>
              <a:t>?</a:t>
            </a:r>
          </a:p>
          <a:p>
            <a:endParaRPr lang="en-US" sz="2400" dirty="0">
              <a:solidFill>
                <a:srgbClr val="77933C"/>
              </a:solidFill>
            </a:endParaRPr>
          </a:p>
          <a:p>
            <a:r>
              <a:rPr lang="en-US" sz="2400" dirty="0">
                <a:solidFill>
                  <a:schemeClr val="tx2"/>
                </a:solidFill>
              </a:rPr>
              <a:t>NO! It is important that a community of interest is distinct enough to draw on a map. This group overlaps throughout the entire state, and it is unlikely that a governing agency has any say over these issues.</a:t>
            </a:r>
            <a:endParaRPr lang="en-US" sz="2400" dirty="0">
              <a:solidFill>
                <a:srgbClr val="77933C"/>
              </a:solidFill>
            </a:endParaRPr>
          </a:p>
          <a:p>
            <a:endParaRPr lang="en-US" sz="2400" dirty="0">
              <a:solidFill>
                <a:srgbClr val="77933C"/>
              </a:solidFill>
            </a:endParaRPr>
          </a:p>
        </p:txBody>
      </p:sp>
      <p:grpSp>
        <p:nvGrpSpPr>
          <p:cNvPr id="9" name="Group 8"/>
          <p:cNvGrpSpPr/>
          <p:nvPr/>
        </p:nvGrpSpPr>
        <p:grpSpPr>
          <a:xfrm>
            <a:off x="220454" y="521022"/>
            <a:ext cx="8923546" cy="534422"/>
            <a:chOff x="220454" y="521022"/>
            <a:chExt cx="8923546" cy="534422"/>
          </a:xfrm>
        </p:grpSpPr>
        <p:pic>
          <p:nvPicPr>
            <p:cNvPr id="12" name="Picture 11"/>
            <p:cNvPicPr>
              <a:picLocks noChangeAspect="1"/>
            </p:cNvPicPr>
            <p:nvPr/>
          </p:nvPicPr>
          <p:blipFill>
            <a:blip r:embed="rId3">
              <a:duotone>
                <a:prstClr val="black"/>
                <a:schemeClr val="accent3">
                  <a:lumMod val="75000"/>
                  <a:tint val="45000"/>
                  <a:satMod val="400000"/>
                </a:schemeClr>
              </a:duotone>
            </a:blip>
            <a:stretch>
              <a:fillRect/>
            </a:stretch>
          </p:blipFill>
          <p:spPr>
            <a:xfrm flipV="1">
              <a:off x="233591" y="697585"/>
              <a:ext cx="8910409" cy="217800"/>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454" y="609234"/>
              <a:ext cx="1798128" cy="357998"/>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637" y="521022"/>
              <a:ext cx="1791082" cy="534422"/>
            </a:xfrm>
            <a:prstGeom prst="rect">
              <a:avLst/>
            </a:prstGeom>
          </p:spPr>
        </p:pic>
      </p:grpSp>
    </p:spTree>
    <p:extLst>
      <p:ext uri="{BB962C8B-B14F-4D97-AF65-F5344CB8AC3E}">
        <p14:creationId xmlns:p14="http://schemas.microsoft.com/office/powerpoint/2010/main" val="18388064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E5A176-363D-4279-993C-2660E352B6B9}"/>
              </a:ext>
            </a:extLst>
          </p:cNvPr>
          <p:cNvPicPr>
            <a:picLocks noChangeAspect="1"/>
          </p:cNvPicPr>
          <p:nvPr/>
        </p:nvPicPr>
        <p:blipFill>
          <a:blip r:embed="rId3"/>
          <a:stretch>
            <a:fillRect/>
          </a:stretch>
        </p:blipFill>
        <p:spPr>
          <a:xfrm>
            <a:off x="5348614" y="3421024"/>
            <a:ext cx="3189810" cy="3428653"/>
          </a:xfrm>
          <a:prstGeom prst="rect">
            <a:avLst/>
          </a:prstGeom>
        </p:spPr>
      </p:pic>
      <p:sp>
        <p:nvSpPr>
          <p:cNvPr id="10" name="Title 1"/>
          <p:cNvSpPr txBox="1">
            <a:spLocks/>
          </p:cNvSpPr>
          <p:nvPr/>
        </p:nvSpPr>
        <p:spPr>
          <a:xfrm>
            <a:off x="685800" y="1145005"/>
            <a:ext cx="7591508" cy="644666"/>
          </a:xfrm>
          <a:prstGeom prst="rect">
            <a:avLst/>
          </a:prstGeom>
        </p:spPr>
        <p:txBody>
          <a:bodyPr vert="horz" lIns="91440" tIns="45720" rIns="91440" bIns="45720" rtlCol="0" anchor="ctr">
            <a:normAutofit fontScale="90000" lnSpcReduction="10000"/>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4400" dirty="0">
                <a:solidFill>
                  <a:schemeClr val="accent1">
                    <a:lumMod val="75000"/>
                  </a:schemeClr>
                </a:solidFill>
                <a:latin typeface="+mj-lt"/>
                <a:ea typeface="+mj-ea"/>
                <a:cs typeface="+mj-cs"/>
              </a:rPr>
              <a:t>Community of Interest Forms </a:t>
            </a:r>
            <a:endParaRPr kumimoji="0" lang="en-US" sz="4400" b="0" i="0" u="none" strike="noStrike" kern="1200" cap="none" spc="0" normalizeH="0" baseline="0" noProof="0" dirty="0">
              <a:ln>
                <a:noFill/>
              </a:ln>
              <a:solidFill>
                <a:schemeClr val="accent1">
                  <a:lumMod val="75000"/>
                </a:schemeClr>
              </a:solidFill>
              <a:effectLst/>
              <a:uLnTx/>
              <a:uFillTx/>
              <a:latin typeface="+mj-lt"/>
              <a:ea typeface="+mj-ea"/>
              <a:cs typeface="+mj-cs"/>
            </a:endParaRPr>
          </a:p>
        </p:txBody>
      </p:sp>
      <p:sp>
        <p:nvSpPr>
          <p:cNvPr id="11" name="Subtitle 2"/>
          <p:cNvSpPr txBox="1">
            <a:spLocks/>
          </p:cNvSpPr>
          <p:nvPr/>
        </p:nvSpPr>
        <p:spPr>
          <a:xfrm>
            <a:off x="685800" y="1789671"/>
            <a:ext cx="6564576" cy="625423"/>
          </a:xfrm>
          <a:prstGeom prst="rect">
            <a:avLst/>
          </a:prstGeom>
        </p:spPr>
        <p:txBody>
          <a:bodyPr vert="horz" lIns="91440" tIns="45720" rIns="91440" bIns="45720" rtlCol="0">
            <a:norm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400" b="0" i="0" u="none" strike="noStrike" kern="1200" cap="none" spc="0" normalizeH="0" baseline="0" dirty="0">
                <a:ln>
                  <a:noFill/>
                </a:ln>
                <a:solidFill>
                  <a:schemeClr val="tx2">
                    <a:lumMod val="40000"/>
                    <a:lumOff val="60000"/>
                  </a:schemeClr>
                </a:solidFill>
                <a:effectLst/>
                <a:uLnTx/>
                <a:uFillTx/>
                <a:latin typeface="+mn-lt"/>
                <a:ea typeface="+mn-ea"/>
                <a:cs typeface="+mn-cs"/>
              </a:rPr>
              <a:t>Submitting Your COI Form</a:t>
            </a:r>
            <a:endParaRPr kumimoji="0" lang="en-US" sz="2400" b="0" i="0" u="none" strike="noStrike" kern="1200" cap="none" spc="0" normalizeH="0" baseline="0" noProof="0" dirty="0">
              <a:ln>
                <a:noFill/>
              </a:ln>
              <a:solidFill>
                <a:schemeClr val="tx2">
                  <a:lumMod val="40000"/>
                  <a:lumOff val="60000"/>
                </a:schemeClr>
              </a:solidFill>
              <a:effectLst/>
              <a:uLnTx/>
              <a:uFillTx/>
              <a:latin typeface="+mn-lt"/>
              <a:ea typeface="+mn-ea"/>
              <a:cs typeface="+mn-cs"/>
            </a:endParaRPr>
          </a:p>
        </p:txBody>
      </p:sp>
      <p:sp>
        <p:nvSpPr>
          <p:cNvPr id="9" name="Rectangle 8"/>
          <p:cNvSpPr/>
          <p:nvPr/>
        </p:nvSpPr>
        <p:spPr>
          <a:xfrm>
            <a:off x="1136179" y="2588286"/>
            <a:ext cx="7588102" cy="1508105"/>
          </a:xfrm>
          <a:prstGeom prst="rect">
            <a:avLst/>
          </a:prstGeom>
        </p:spPr>
        <p:txBody>
          <a:bodyPr wrap="square">
            <a:spAutoFit/>
          </a:bodyPr>
          <a:lstStyle/>
          <a:p>
            <a:pPr marL="342900" indent="-342900">
              <a:buFont typeface="Arial" panose="020B0604020202020204" pitchFamily="34" charset="0"/>
              <a:buChar char="•"/>
            </a:pPr>
            <a:r>
              <a:rPr lang="en-US" sz="2400" dirty="0">
                <a:solidFill>
                  <a:schemeClr val="accent3">
                    <a:lumMod val="75000"/>
                  </a:schemeClr>
                </a:solidFill>
              </a:rPr>
              <a:t>Input can be provided in public hearings or using our “Community of Interest” Worksheet found on the County Redistricting website.</a:t>
            </a:r>
            <a:br>
              <a:rPr lang="en-US" sz="2400" dirty="0">
                <a:solidFill>
                  <a:schemeClr val="accent3">
                    <a:lumMod val="75000"/>
                  </a:schemeClr>
                </a:solidFill>
              </a:rPr>
            </a:br>
            <a:endParaRPr lang="en-US" sz="2000" dirty="0">
              <a:solidFill>
                <a:schemeClr val="accent3">
                  <a:lumMod val="75000"/>
                </a:schemeClr>
              </a:solidFill>
            </a:endParaRPr>
          </a:p>
        </p:txBody>
      </p:sp>
      <p:grpSp>
        <p:nvGrpSpPr>
          <p:cNvPr id="16" name="Group 15"/>
          <p:cNvGrpSpPr/>
          <p:nvPr/>
        </p:nvGrpSpPr>
        <p:grpSpPr>
          <a:xfrm>
            <a:off x="220454" y="521022"/>
            <a:ext cx="8923546" cy="534422"/>
            <a:chOff x="220454" y="521022"/>
            <a:chExt cx="8923546" cy="534422"/>
          </a:xfrm>
        </p:grpSpPr>
        <p:pic>
          <p:nvPicPr>
            <p:cNvPr id="17" name="Picture 16"/>
            <p:cNvPicPr>
              <a:picLocks noChangeAspect="1"/>
            </p:cNvPicPr>
            <p:nvPr/>
          </p:nvPicPr>
          <p:blipFill>
            <a:blip r:embed="rId4">
              <a:duotone>
                <a:prstClr val="black"/>
                <a:schemeClr val="accent3">
                  <a:lumMod val="75000"/>
                  <a:tint val="45000"/>
                  <a:satMod val="400000"/>
                </a:schemeClr>
              </a:duotone>
            </a:blip>
            <a:stretch>
              <a:fillRect/>
            </a:stretch>
          </p:blipFill>
          <p:spPr>
            <a:xfrm flipV="1">
              <a:off x="233591" y="697585"/>
              <a:ext cx="8910409" cy="217800"/>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454" y="609234"/>
              <a:ext cx="1798128" cy="357998"/>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0637" y="521022"/>
              <a:ext cx="1791082" cy="534422"/>
            </a:xfrm>
            <a:prstGeom prst="rect">
              <a:avLst/>
            </a:prstGeom>
          </p:spPr>
        </p:pic>
      </p:grpSp>
      <p:sp>
        <p:nvSpPr>
          <p:cNvPr id="3" name="Rectangle 2">
            <a:extLst>
              <a:ext uri="{FF2B5EF4-FFF2-40B4-BE49-F238E27FC236}">
                <a16:creationId xmlns:a16="http://schemas.microsoft.com/office/drawing/2014/main" id="{DD8B9BB1-CDCC-4E35-965C-C1E3D4E0D6CE}"/>
              </a:ext>
            </a:extLst>
          </p:cNvPr>
          <p:cNvSpPr/>
          <p:nvPr/>
        </p:nvSpPr>
        <p:spPr>
          <a:xfrm>
            <a:off x="1136178" y="4029165"/>
            <a:ext cx="3982007" cy="646331"/>
          </a:xfrm>
          <a:prstGeom prst="rect">
            <a:avLst/>
          </a:prstGeom>
        </p:spPr>
        <p:txBody>
          <a:bodyPr wrap="square">
            <a:spAutoFit/>
          </a:bodyPr>
          <a:lstStyle/>
          <a:p>
            <a:br>
              <a:rPr lang="en-US" dirty="0">
                <a:solidFill>
                  <a:schemeClr val="accent3">
                    <a:lumMod val="75000"/>
                  </a:schemeClr>
                </a:solidFill>
              </a:rPr>
            </a:br>
            <a:endParaRPr lang="en-US" dirty="0">
              <a:solidFill>
                <a:schemeClr val="accent3">
                  <a:lumMod val="75000"/>
                </a:schemeClr>
              </a:solidFill>
            </a:endParaRPr>
          </a:p>
        </p:txBody>
      </p:sp>
    </p:spTree>
    <p:extLst>
      <p:ext uri="{BB962C8B-B14F-4D97-AF65-F5344CB8AC3E}">
        <p14:creationId xmlns:p14="http://schemas.microsoft.com/office/powerpoint/2010/main" val="6284120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20454" y="521022"/>
            <a:ext cx="8923546" cy="534422"/>
            <a:chOff x="220454" y="521022"/>
            <a:chExt cx="8923546" cy="534422"/>
          </a:xfrm>
        </p:grpSpPr>
        <p:pic>
          <p:nvPicPr>
            <p:cNvPr id="12" name="Picture 11"/>
            <p:cNvPicPr>
              <a:picLocks noChangeAspect="1"/>
            </p:cNvPicPr>
            <p:nvPr/>
          </p:nvPicPr>
          <p:blipFill>
            <a:blip r:embed="rId2">
              <a:duotone>
                <a:prstClr val="black"/>
                <a:schemeClr val="accent3">
                  <a:lumMod val="75000"/>
                  <a:tint val="45000"/>
                  <a:satMod val="400000"/>
                </a:schemeClr>
              </a:duotone>
            </a:blip>
            <a:stretch>
              <a:fillRect/>
            </a:stretch>
          </p:blipFill>
          <p:spPr>
            <a:xfrm flipV="1">
              <a:off x="233591" y="697585"/>
              <a:ext cx="8910409" cy="217800"/>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454" y="609234"/>
              <a:ext cx="1798128" cy="357998"/>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637" y="521022"/>
              <a:ext cx="1791082" cy="534422"/>
            </a:xfrm>
            <a:prstGeom prst="rect">
              <a:avLst/>
            </a:prstGeom>
          </p:spPr>
        </p:pic>
      </p:grpSp>
      <p:sp>
        <p:nvSpPr>
          <p:cNvPr id="16" name="Title 1">
            <a:extLst>
              <a:ext uri="{FF2B5EF4-FFF2-40B4-BE49-F238E27FC236}">
                <a16:creationId xmlns:a16="http://schemas.microsoft.com/office/drawing/2014/main" id="{16B783D3-E240-4F12-8D5B-E624E74F6A4E}"/>
              </a:ext>
            </a:extLst>
          </p:cNvPr>
          <p:cNvSpPr txBox="1">
            <a:spLocks/>
          </p:cNvSpPr>
          <p:nvPr/>
        </p:nvSpPr>
        <p:spPr>
          <a:xfrm>
            <a:off x="685800" y="1145005"/>
            <a:ext cx="6920570" cy="644666"/>
          </a:xfrm>
          <a:prstGeom prst="rect">
            <a:avLst/>
          </a:prstGeom>
        </p:spPr>
        <p:txBody>
          <a:bodyPr vert="horz" lIns="91440" tIns="45720" rIns="91440" bIns="45720" rtlCol="0" anchor="ctr">
            <a:normAutofit fontScale="90000" lnSpcReduction="10000"/>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4400" dirty="0">
                <a:solidFill>
                  <a:schemeClr val="accent1">
                    <a:lumMod val="75000"/>
                  </a:schemeClr>
                </a:solidFill>
                <a:latin typeface="+mj-lt"/>
                <a:ea typeface="+mj-ea"/>
                <a:cs typeface="+mj-cs"/>
              </a:rPr>
              <a:t>Map Submissions</a:t>
            </a:r>
            <a:endParaRPr kumimoji="0" lang="en-US" sz="4400" b="0" i="0" u="none" strike="noStrike" kern="1200" cap="none" spc="0" normalizeH="0" baseline="0" noProof="0" dirty="0">
              <a:ln>
                <a:noFill/>
              </a:ln>
              <a:solidFill>
                <a:schemeClr val="accent1">
                  <a:lumMod val="75000"/>
                </a:schemeClr>
              </a:solidFill>
              <a:effectLst/>
              <a:uLnTx/>
              <a:uFillTx/>
              <a:latin typeface="+mj-lt"/>
              <a:ea typeface="+mj-ea"/>
              <a:cs typeface="+mj-cs"/>
            </a:endParaRPr>
          </a:p>
        </p:txBody>
      </p:sp>
      <p:sp>
        <p:nvSpPr>
          <p:cNvPr id="17" name="Rectangle 16">
            <a:extLst>
              <a:ext uri="{FF2B5EF4-FFF2-40B4-BE49-F238E27FC236}">
                <a16:creationId xmlns:a16="http://schemas.microsoft.com/office/drawing/2014/main" id="{4130ED7B-80D1-4761-808E-1EAA7642BE5D}"/>
              </a:ext>
            </a:extLst>
          </p:cNvPr>
          <p:cNvSpPr/>
          <p:nvPr/>
        </p:nvSpPr>
        <p:spPr>
          <a:xfrm>
            <a:off x="1308519" y="1964399"/>
            <a:ext cx="7415761" cy="4154984"/>
          </a:xfrm>
          <a:prstGeom prst="rect">
            <a:avLst/>
          </a:prstGeom>
        </p:spPr>
        <p:txBody>
          <a:bodyPr wrap="square">
            <a:spAutoFit/>
          </a:bodyPr>
          <a:lstStyle/>
          <a:p>
            <a:r>
              <a:rPr lang="en-US" sz="2400" dirty="0">
                <a:solidFill>
                  <a:srgbClr val="77933C"/>
                </a:solidFill>
              </a:rPr>
              <a:t>Online Map Submissions will be available in the coming month. </a:t>
            </a:r>
          </a:p>
          <a:p>
            <a:endParaRPr lang="en-US" sz="2400" dirty="0">
              <a:solidFill>
                <a:srgbClr val="77933C"/>
              </a:solidFill>
            </a:endParaRPr>
          </a:p>
          <a:p>
            <a:r>
              <a:rPr lang="en-US" sz="2400" dirty="0">
                <a:solidFill>
                  <a:srgbClr val="77933C"/>
                </a:solidFill>
              </a:rPr>
              <a:t>Two types of expected input:</a:t>
            </a:r>
          </a:p>
          <a:p>
            <a:endParaRPr lang="en-US" sz="1000" dirty="0">
              <a:solidFill>
                <a:srgbClr val="77933C"/>
              </a:solidFill>
            </a:endParaRPr>
          </a:p>
          <a:p>
            <a:pPr marL="342900" indent="-342900">
              <a:buFont typeface="Arial" panose="020B0604020202020204" pitchFamily="34" charset="0"/>
              <a:buChar char="•"/>
            </a:pPr>
            <a:r>
              <a:rPr lang="en-US" sz="2000" dirty="0">
                <a:solidFill>
                  <a:srgbClr val="77933C"/>
                </a:solidFill>
              </a:rPr>
              <a:t>Community of Interest Maps (now – End of Process)</a:t>
            </a:r>
            <a:br>
              <a:rPr lang="en-US" sz="2000" dirty="0">
                <a:solidFill>
                  <a:srgbClr val="77933C"/>
                </a:solidFill>
              </a:rPr>
            </a:br>
            <a:endParaRPr lang="en-US" sz="1000" dirty="0">
              <a:solidFill>
                <a:srgbClr val="77933C"/>
              </a:solidFill>
            </a:endParaRPr>
          </a:p>
          <a:p>
            <a:pPr marL="342900" indent="-342900">
              <a:buFont typeface="Arial" panose="020B0604020202020204" pitchFamily="34" charset="0"/>
              <a:buChar char="•"/>
            </a:pPr>
            <a:r>
              <a:rPr lang="en-US" sz="2000" dirty="0">
                <a:solidFill>
                  <a:srgbClr val="77933C"/>
                </a:solidFill>
              </a:rPr>
              <a:t>District Plans Based on 2020 Data (Release of Data – Final Adoption)</a:t>
            </a:r>
          </a:p>
          <a:p>
            <a:br>
              <a:rPr lang="en-US" sz="2000" dirty="0">
                <a:solidFill>
                  <a:srgbClr val="FF0000"/>
                </a:solidFill>
              </a:rPr>
            </a:br>
            <a:endParaRPr lang="en-US" sz="2000" dirty="0">
              <a:solidFill>
                <a:srgbClr val="FF0000"/>
              </a:solidFill>
            </a:endParaRPr>
          </a:p>
          <a:p>
            <a:pPr marL="342900" indent="-342900">
              <a:buFontTx/>
              <a:buChar char="-"/>
            </a:pPr>
            <a:endParaRPr lang="en-US" sz="2400" dirty="0">
              <a:solidFill>
                <a:srgbClr val="77933C"/>
              </a:solidFill>
            </a:endParaRPr>
          </a:p>
          <a:p>
            <a:pPr lvl="1">
              <a:buFont typeface="Arial"/>
              <a:buChar char="•"/>
            </a:pPr>
            <a:endParaRPr lang="en-US" sz="2400" dirty="0">
              <a:solidFill>
                <a:srgbClr val="77933C"/>
              </a:solidFill>
            </a:endParaRPr>
          </a:p>
        </p:txBody>
      </p:sp>
    </p:spTree>
    <p:extLst>
      <p:ext uri="{BB962C8B-B14F-4D97-AF65-F5344CB8AC3E}">
        <p14:creationId xmlns:p14="http://schemas.microsoft.com/office/powerpoint/2010/main" val="21388667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685800" y="1145005"/>
            <a:ext cx="7591508" cy="644666"/>
          </a:xfrm>
          <a:prstGeom prst="rect">
            <a:avLst/>
          </a:prstGeom>
        </p:spPr>
        <p:txBody>
          <a:bodyPr vert="horz" lIns="91440" tIns="45720" rIns="91440" bIns="45720" rtlCol="0" anchor="ctr">
            <a:normAutofit fontScale="90000" lnSpcReduction="10000"/>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accent1">
                    <a:lumMod val="75000"/>
                  </a:schemeClr>
                </a:solidFill>
                <a:effectLst/>
                <a:uLnTx/>
                <a:uFillTx/>
                <a:latin typeface="+mj-lt"/>
                <a:ea typeface="+mj-ea"/>
                <a:cs typeface="+mj-cs"/>
              </a:rPr>
              <a:t>Communities of Interest</a:t>
            </a:r>
          </a:p>
        </p:txBody>
      </p:sp>
      <p:sp>
        <p:nvSpPr>
          <p:cNvPr id="8" name="Rectangle 7"/>
          <p:cNvSpPr/>
          <p:nvPr/>
        </p:nvSpPr>
        <p:spPr>
          <a:xfrm>
            <a:off x="1119518" y="2415094"/>
            <a:ext cx="7807486" cy="1200329"/>
          </a:xfrm>
          <a:prstGeom prst="rect">
            <a:avLst/>
          </a:prstGeom>
        </p:spPr>
        <p:txBody>
          <a:bodyPr wrap="square">
            <a:spAutoFit/>
          </a:bodyPr>
          <a:lstStyle/>
          <a:p>
            <a:r>
              <a:rPr lang="en-US" sz="2400" dirty="0">
                <a:solidFill>
                  <a:srgbClr val="77933C"/>
                </a:solidFill>
              </a:rPr>
              <a:t>The County of Siskiyou will be using </a:t>
            </a:r>
            <a:r>
              <a:rPr lang="en-US" sz="2400" dirty="0" err="1">
                <a:solidFill>
                  <a:srgbClr val="77933C"/>
                </a:solidFill>
              </a:rPr>
              <a:t>DistrictR</a:t>
            </a:r>
            <a:r>
              <a:rPr lang="en-US" sz="2400" dirty="0">
                <a:solidFill>
                  <a:srgbClr val="77933C"/>
                </a:solidFill>
              </a:rPr>
              <a:t> as a public mapping tool to allow residents to draw their own Communities of Interest. </a:t>
            </a:r>
          </a:p>
        </p:txBody>
      </p:sp>
      <p:grpSp>
        <p:nvGrpSpPr>
          <p:cNvPr id="9" name="Group 8"/>
          <p:cNvGrpSpPr/>
          <p:nvPr/>
        </p:nvGrpSpPr>
        <p:grpSpPr>
          <a:xfrm>
            <a:off x="220454" y="521022"/>
            <a:ext cx="8923546" cy="534422"/>
            <a:chOff x="220454" y="521022"/>
            <a:chExt cx="8923546" cy="534422"/>
          </a:xfrm>
        </p:grpSpPr>
        <p:pic>
          <p:nvPicPr>
            <p:cNvPr id="12" name="Picture 11"/>
            <p:cNvPicPr>
              <a:picLocks noChangeAspect="1"/>
            </p:cNvPicPr>
            <p:nvPr/>
          </p:nvPicPr>
          <p:blipFill>
            <a:blip r:embed="rId3">
              <a:duotone>
                <a:prstClr val="black"/>
                <a:schemeClr val="accent3">
                  <a:lumMod val="75000"/>
                  <a:tint val="45000"/>
                  <a:satMod val="400000"/>
                </a:schemeClr>
              </a:duotone>
            </a:blip>
            <a:stretch>
              <a:fillRect/>
            </a:stretch>
          </p:blipFill>
          <p:spPr>
            <a:xfrm flipV="1">
              <a:off x="233591" y="697585"/>
              <a:ext cx="8910409" cy="217800"/>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454" y="609234"/>
              <a:ext cx="1798128" cy="357998"/>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637" y="521022"/>
              <a:ext cx="1791082" cy="534422"/>
            </a:xfrm>
            <a:prstGeom prst="rect">
              <a:avLst/>
            </a:prstGeom>
          </p:spPr>
        </p:pic>
      </p:grpSp>
      <p:sp>
        <p:nvSpPr>
          <p:cNvPr id="15" name="Subtitle 2">
            <a:extLst>
              <a:ext uri="{FF2B5EF4-FFF2-40B4-BE49-F238E27FC236}">
                <a16:creationId xmlns:a16="http://schemas.microsoft.com/office/drawing/2014/main" id="{D752E99D-E075-4F6B-80EB-9035DAEEB451}"/>
              </a:ext>
            </a:extLst>
          </p:cNvPr>
          <p:cNvSpPr txBox="1">
            <a:spLocks/>
          </p:cNvSpPr>
          <p:nvPr/>
        </p:nvSpPr>
        <p:spPr>
          <a:xfrm>
            <a:off x="685800" y="1789671"/>
            <a:ext cx="7086600" cy="625423"/>
          </a:xfrm>
          <a:prstGeom prst="rect">
            <a:avLst/>
          </a:prstGeom>
        </p:spPr>
        <p:txBody>
          <a:bodyPr vert="horz" lIns="91440" tIns="45720" rIns="91440" bIns="45720" rtlCol="0">
            <a:norm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400" b="0" i="0" u="none" strike="noStrike" kern="1200" cap="none" spc="0" normalizeH="0" baseline="0" dirty="0">
                <a:ln>
                  <a:noFill/>
                </a:ln>
                <a:solidFill>
                  <a:schemeClr val="tx2">
                    <a:lumMod val="40000"/>
                    <a:lumOff val="60000"/>
                  </a:schemeClr>
                </a:solidFill>
                <a:effectLst/>
                <a:uLnTx/>
                <a:uFillTx/>
                <a:latin typeface="+mn-lt"/>
                <a:ea typeface="+mn-ea"/>
                <a:cs typeface="+mn-cs"/>
              </a:rPr>
              <a:t>Drawing YOUR Communities of Interest</a:t>
            </a:r>
            <a:endParaRPr kumimoji="0" lang="en-US" sz="2400" b="0" i="0" u="none" strike="noStrike" kern="1200" cap="none" spc="0" normalizeH="0" baseline="0" noProof="0" dirty="0">
              <a:ln>
                <a:noFill/>
              </a:ln>
              <a:solidFill>
                <a:schemeClr val="tx2">
                  <a:lumMod val="40000"/>
                  <a:lumOff val="60000"/>
                </a:schemeClr>
              </a:solidFill>
              <a:effectLst/>
              <a:uLnTx/>
              <a:uFillTx/>
              <a:latin typeface="+mn-lt"/>
              <a:ea typeface="+mn-ea"/>
              <a:cs typeface="+mn-cs"/>
            </a:endParaRPr>
          </a:p>
        </p:txBody>
      </p:sp>
      <p:pic>
        <p:nvPicPr>
          <p:cNvPr id="3" name="Picture 2">
            <a:extLst>
              <a:ext uri="{FF2B5EF4-FFF2-40B4-BE49-F238E27FC236}">
                <a16:creationId xmlns:a16="http://schemas.microsoft.com/office/drawing/2014/main" id="{40690F6B-918D-4332-99C5-C02E4A2F2DB0}"/>
              </a:ext>
            </a:extLst>
          </p:cNvPr>
          <p:cNvPicPr>
            <a:picLocks noChangeAspect="1"/>
          </p:cNvPicPr>
          <p:nvPr/>
        </p:nvPicPr>
        <p:blipFill>
          <a:blip r:embed="rId6"/>
          <a:stretch>
            <a:fillRect/>
          </a:stretch>
        </p:blipFill>
        <p:spPr>
          <a:xfrm>
            <a:off x="2119924" y="3615423"/>
            <a:ext cx="4904151" cy="2083872"/>
          </a:xfrm>
          <a:prstGeom prst="rect">
            <a:avLst/>
          </a:prstGeom>
        </p:spPr>
      </p:pic>
      <p:sp>
        <p:nvSpPr>
          <p:cNvPr id="11" name="Subtitle 2">
            <a:extLst>
              <a:ext uri="{FF2B5EF4-FFF2-40B4-BE49-F238E27FC236}">
                <a16:creationId xmlns:a16="http://schemas.microsoft.com/office/drawing/2014/main" id="{018D29CA-4BF5-4018-9094-6E0E7E755E88}"/>
              </a:ext>
            </a:extLst>
          </p:cNvPr>
          <p:cNvSpPr txBox="1">
            <a:spLocks/>
          </p:cNvSpPr>
          <p:nvPr/>
        </p:nvSpPr>
        <p:spPr>
          <a:xfrm>
            <a:off x="1902754" y="5699295"/>
            <a:ext cx="4904151" cy="625423"/>
          </a:xfrm>
          <a:prstGeom prst="rect">
            <a:avLst/>
          </a:prstGeom>
        </p:spPr>
        <p:txBody>
          <a:bodyPr vert="horz" lIns="91440" tIns="45720" rIns="91440" bIns="45720" rtlCol="0">
            <a:normAutofit/>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sz="2000" dirty="0">
                <a:solidFill>
                  <a:schemeClr val="accent3"/>
                </a:solidFill>
                <a:hlinkClick r:id="rId7">
                  <a:extLst>
                    <a:ext uri="{A12FA001-AC4F-418D-AE19-62706E023703}">
                      <ahyp:hlinkClr xmlns:ahyp="http://schemas.microsoft.com/office/drawing/2018/hyperlinkcolor" val="tx"/>
                    </a:ext>
                  </a:extLst>
                </a:hlinkClick>
              </a:rPr>
              <a:t>https://districtr.org/california</a:t>
            </a:r>
            <a:endParaRPr kumimoji="0" lang="en-US" sz="2000" b="0" i="0" u="none" strike="noStrike" kern="1200" cap="none" spc="0" normalizeH="0" baseline="0" noProof="0" dirty="0">
              <a:ln>
                <a:noFill/>
              </a:ln>
              <a:solidFill>
                <a:schemeClr val="accent3"/>
              </a:solidFill>
              <a:effectLst/>
              <a:uLnTx/>
              <a:uFillTx/>
              <a:latin typeface="+mn-lt"/>
              <a:ea typeface="+mn-ea"/>
              <a:cs typeface="+mn-cs"/>
            </a:endParaRPr>
          </a:p>
        </p:txBody>
      </p:sp>
    </p:spTree>
    <p:extLst>
      <p:ext uri="{BB962C8B-B14F-4D97-AF65-F5344CB8AC3E}">
        <p14:creationId xmlns:p14="http://schemas.microsoft.com/office/powerpoint/2010/main" val="523016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685800" y="1145005"/>
            <a:ext cx="7591508" cy="644666"/>
          </a:xfrm>
          <a:prstGeom prst="rect">
            <a:avLst/>
          </a:prstGeom>
        </p:spPr>
        <p:txBody>
          <a:bodyPr vert="horz" lIns="91440" tIns="45720" rIns="91440" bIns="45720" rtlCol="0" anchor="ctr">
            <a:normAutofit fontScale="90000" lnSpcReduction="10000"/>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accent1">
                    <a:lumMod val="75000"/>
                  </a:schemeClr>
                </a:solidFill>
                <a:effectLst/>
                <a:uLnTx/>
                <a:uFillTx/>
                <a:latin typeface="+mj-lt"/>
                <a:ea typeface="+mj-ea"/>
                <a:cs typeface="+mj-cs"/>
              </a:rPr>
              <a:t>Communities of Interest</a:t>
            </a:r>
          </a:p>
        </p:txBody>
      </p:sp>
      <p:sp>
        <p:nvSpPr>
          <p:cNvPr id="8" name="Rectangle 7"/>
          <p:cNvSpPr/>
          <p:nvPr/>
        </p:nvSpPr>
        <p:spPr>
          <a:xfrm>
            <a:off x="1119518" y="2415094"/>
            <a:ext cx="7807486" cy="1200329"/>
          </a:xfrm>
          <a:prstGeom prst="rect">
            <a:avLst/>
          </a:prstGeom>
        </p:spPr>
        <p:txBody>
          <a:bodyPr wrap="square">
            <a:spAutoFit/>
          </a:bodyPr>
          <a:lstStyle/>
          <a:p>
            <a:r>
              <a:rPr lang="en-US" sz="2400" dirty="0">
                <a:solidFill>
                  <a:srgbClr val="77933C"/>
                </a:solidFill>
              </a:rPr>
              <a:t>There will also be paper maps for the public to use to draw their own community of interest. </a:t>
            </a:r>
          </a:p>
          <a:p>
            <a:endParaRPr lang="en-US" sz="2400" dirty="0">
              <a:solidFill>
                <a:srgbClr val="77933C"/>
              </a:solidFill>
            </a:endParaRPr>
          </a:p>
        </p:txBody>
      </p:sp>
      <p:grpSp>
        <p:nvGrpSpPr>
          <p:cNvPr id="9" name="Group 8"/>
          <p:cNvGrpSpPr/>
          <p:nvPr/>
        </p:nvGrpSpPr>
        <p:grpSpPr>
          <a:xfrm>
            <a:off x="220454" y="521022"/>
            <a:ext cx="8923546" cy="534422"/>
            <a:chOff x="220454" y="521022"/>
            <a:chExt cx="8923546" cy="534422"/>
          </a:xfrm>
        </p:grpSpPr>
        <p:pic>
          <p:nvPicPr>
            <p:cNvPr id="12" name="Picture 11"/>
            <p:cNvPicPr>
              <a:picLocks noChangeAspect="1"/>
            </p:cNvPicPr>
            <p:nvPr/>
          </p:nvPicPr>
          <p:blipFill>
            <a:blip r:embed="rId3">
              <a:duotone>
                <a:prstClr val="black"/>
                <a:schemeClr val="accent3">
                  <a:lumMod val="75000"/>
                  <a:tint val="45000"/>
                  <a:satMod val="400000"/>
                </a:schemeClr>
              </a:duotone>
            </a:blip>
            <a:stretch>
              <a:fillRect/>
            </a:stretch>
          </p:blipFill>
          <p:spPr>
            <a:xfrm flipV="1">
              <a:off x="233591" y="697585"/>
              <a:ext cx="8910409" cy="217800"/>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454" y="609234"/>
              <a:ext cx="1798128" cy="357998"/>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637" y="521022"/>
              <a:ext cx="1791082" cy="534422"/>
            </a:xfrm>
            <a:prstGeom prst="rect">
              <a:avLst/>
            </a:prstGeom>
          </p:spPr>
        </p:pic>
      </p:grpSp>
      <p:sp>
        <p:nvSpPr>
          <p:cNvPr id="15" name="Subtitle 2">
            <a:extLst>
              <a:ext uri="{FF2B5EF4-FFF2-40B4-BE49-F238E27FC236}">
                <a16:creationId xmlns:a16="http://schemas.microsoft.com/office/drawing/2014/main" id="{D752E99D-E075-4F6B-80EB-9035DAEEB451}"/>
              </a:ext>
            </a:extLst>
          </p:cNvPr>
          <p:cNvSpPr txBox="1">
            <a:spLocks/>
          </p:cNvSpPr>
          <p:nvPr/>
        </p:nvSpPr>
        <p:spPr>
          <a:xfrm>
            <a:off x="685800" y="1789671"/>
            <a:ext cx="7086600" cy="625423"/>
          </a:xfrm>
          <a:prstGeom prst="rect">
            <a:avLst/>
          </a:prstGeom>
        </p:spPr>
        <p:txBody>
          <a:bodyPr vert="horz" lIns="91440" tIns="45720" rIns="91440" bIns="45720" rtlCol="0">
            <a:norm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400" b="0" i="0" u="none" strike="noStrike" kern="1200" cap="none" spc="0" normalizeH="0" baseline="0" dirty="0">
                <a:ln>
                  <a:noFill/>
                </a:ln>
                <a:solidFill>
                  <a:schemeClr val="tx2">
                    <a:lumMod val="40000"/>
                    <a:lumOff val="60000"/>
                  </a:schemeClr>
                </a:solidFill>
                <a:effectLst/>
                <a:uLnTx/>
                <a:uFillTx/>
                <a:latin typeface="+mn-lt"/>
                <a:ea typeface="+mn-ea"/>
                <a:cs typeface="+mn-cs"/>
              </a:rPr>
              <a:t>Drawing YOUR Communities of Interest</a:t>
            </a:r>
            <a:endParaRPr kumimoji="0" lang="en-US" sz="2400" b="0" i="0" u="none" strike="noStrike" kern="1200" cap="none" spc="0" normalizeH="0" baseline="0" noProof="0" dirty="0">
              <a:ln>
                <a:noFill/>
              </a:ln>
              <a:solidFill>
                <a:schemeClr val="tx2">
                  <a:lumMod val="40000"/>
                  <a:lumOff val="60000"/>
                </a:schemeClr>
              </a:solidFill>
              <a:effectLst/>
              <a:uLnTx/>
              <a:uFillTx/>
              <a:latin typeface="+mn-lt"/>
              <a:ea typeface="+mn-ea"/>
              <a:cs typeface="+mn-cs"/>
            </a:endParaRPr>
          </a:p>
        </p:txBody>
      </p:sp>
      <p:pic>
        <p:nvPicPr>
          <p:cNvPr id="3" name="Picture 2">
            <a:extLst>
              <a:ext uri="{FF2B5EF4-FFF2-40B4-BE49-F238E27FC236}">
                <a16:creationId xmlns:a16="http://schemas.microsoft.com/office/drawing/2014/main" id="{8FDD9DD7-A5AA-431E-81E8-5711EAD19898}"/>
              </a:ext>
            </a:extLst>
          </p:cNvPr>
          <p:cNvPicPr>
            <a:picLocks noChangeAspect="1"/>
          </p:cNvPicPr>
          <p:nvPr/>
        </p:nvPicPr>
        <p:blipFill>
          <a:blip r:embed="rId6"/>
          <a:srcRect/>
          <a:stretch/>
        </p:blipFill>
        <p:spPr>
          <a:xfrm>
            <a:off x="3578352" y="3356535"/>
            <a:ext cx="4553712" cy="294651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6870378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685800" y="1145005"/>
            <a:ext cx="7621772" cy="644666"/>
          </a:xfrm>
          <a:prstGeom prst="rect">
            <a:avLst/>
          </a:prstGeom>
        </p:spPr>
        <p:txBody>
          <a:bodyPr vert="horz" lIns="91440" tIns="45720" rIns="91440" bIns="45720" rtlCol="0" anchor="ctr">
            <a:normAutofit fontScale="60000" lnSpcReduction="20000"/>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4400" dirty="0">
                <a:solidFill>
                  <a:schemeClr val="accent1">
                    <a:lumMod val="75000"/>
                  </a:schemeClr>
                </a:solidFill>
                <a:latin typeface="+mj-lt"/>
                <a:ea typeface="+mj-ea"/>
                <a:cs typeface="+mj-cs"/>
              </a:rPr>
              <a:t>Siskiyou County Redistricting Advisory Committee</a:t>
            </a:r>
            <a:endParaRPr kumimoji="0" lang="en-US" sz="4400" b="0" i="0" u="none" strike="noStrike" kern="1200" cap="none" spc="0" normalizeH="0" baseline="0" noProof="0" dirty="0">
              <a:ln>
                <a:noFill/>
              </a:ln>
              <a:solidFill>
                <a:schemeClr val="accent1">
                  <a:lumMod val="75000"/>
                </a:schemeClr>
              </a:solidFill>
              <a:effectLst/>
              <a:uLnTx/>
              <a:uFillTx/>
              <a:latin typeface="+mj-lt"/>
              <a:ea typeface="+mj-ea"/>
              <a:cs typeface="+mj-cs"/>
            </a:endParaRPr>
          </a:p>
        </p:txBody>
      </p:sp>
      <p:sp>
        <p:nvSpPr>
          <p:cNvPr id="11" name="Subtitle 2"/>
          <p:cNvSpPr txBox="1">
            <a:spLocks/>
          </p:cNvSpPr>
          <p:nvPr/>
        </p:nvSpPr>
        <p:spPr>
          <a:xfrm>
            <a:off x="685799" y="1789671"/>
            <a:ext cx="8059190" cy="625423"/>
          </a:xfrm>
          <a:prstGeom prst="rect">
            <a:avLst/>
          </a:prstGeom>
        </p:spPr>
        <p:txBody>
          <a:bodyPr vert="horz" lIns="91440" tIns="45720" rIns="91440" bIns="45720" rtlCol="0">
            <a:norm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2400" noProof="0" dirty="0">
                <a:solidFill>
                  <a:schemeClr val="tx2">
                    <a:lumMod val="40000"/>
                    <a:lumOff val="60000"/>
                  </a:schemeClr>
                </a:solidFill>
              </a:rPr>
              <a:t>Timeline for Upcoming Meetings</a:t>
            </a:r>
            <a:endParaRPr kumimoji="0" lang="en-US" sz="2400" b="0" i="0" u="none" strike="noStrike" kern="1200" cap="none" spc="0" normalizeH="0" baseline="0" noProof="0" dirty="0">
              <a:ln>
                <a:noFill/>
              </a:ln>
              <a:solidFill>
                <a:schemeClr val="tx2">
                  <a:lumMod val="40000"/>
                  <a:lumOff val="60000"/>
                </a:schemeClr>
              </a:solidFill>
              <a:effectLst/>
              <a:uLnTx/>
              <a:uFillTx/>
              <a:latin typeface="+mn-lt"/>
              <a:ea typeface="+mn-ea"/>
              <a:cs typeface="+mn-cs"/>
            </a:endParaRPr>
          </a:p>
        </p:txBody>
      </p:sp>
      <p:sp>
        <p:nvSpPr>
          <p:cNvPr id="8" name="Rectangle 7"/>
          <p:cNvSpPr/>
          <p:nvPr/>
        </p:nvSpPr>
        <p:spPr>
          <a:xfrm>
            <a:off x="968155" y="2358387"/>
            <a:ext cx="7494477" cy="2862322"/>
          </a:xfrm>
          <a:prstGeom prst="rect">
            <a:avLst/>
          </a:prstGeom>
        </p:spPr>
        <p:txBody>
          <a:bodyPr wrap="square">
            <a:spAutoFit/>
          </a:bodyPr>
          <a:lstStyle/>
          <a:p>
            <a:r>
              <a:rPr lang="en-US" sz="2000" dirty="0">
                <a:solidFill>
                  <a:schemeClr val="accent3">
                    <a:lumMod val="75000"/>
                  </a:schemeClr>
                </a:solidFill>
              </a:rPr>
              <a:t>September 7</a:t>
            </a:r>
            <a:r>
              <a:rPr lang="en-US" sz="2000" baseline="30000" dirty="0">
                <a:solidFill>
                  <a:schemeClr val="accent3">
                    <a:lumMod val="75000"/>
                  </a:schemeClr>
                </a:solidFill>
              </a:rPr>
              <a:t>th</a:t>
            </a:r>
            <a:r>
              <a:rPr lang="en-US" sz="2000" dirty="0">
                <a:solidFill>
                  <a:schemeClr val="accent3">
                    <a:lumMod val="75000"/>
                  </a:schemeClr>
                </a:solidFill>
              </a:rPr>
              <a:t> 	Public Hearing</a:t>
            </a:r>
          </a:p>
          <a:p>
            <a:endParaRPr lang="en-US" sz="2000" i="1" dirty="0">
              <a:solidFill>
                <a:schemeClr val="accent3">
                  <a:lumMod val="75000"/>
                </a:schemeClr>
              </a:solidFill>
            </a:endParaRPr>
          </a:p>
          <a:p>
            <a:r>
              <a:rPr lang="en-US" sz="2000" dirty="0">
                <a:solidFill>
                  <a:schemeClr val="accent3">
                    <a:lumMod val="75000"/>
                  </a:schemeClr>
                </a:solidFill>
              </a:rPr>
              <a:t>October 5</a:t>
            </a:r>
            <a:r>
              <a:rPr lang="en-US" sz="2000" baseline="30000" dirty="0">
                <a:solidFill>
                  <a:schemeClr val="accent3">
                    <a:lumMod val="75000"/>
                  </a:schemeClr>
                </a:solidFill>
              </a:rPr>
              <a:t>th</a:t>
            </a:r>
            <a:r>
              <a:rPr lang="en-US" sz="2000" dirty="0">
                <a:solidFill>
                  <a:schemeClr val="accent3">
                    <a:lumMod val="75000"/>
                  </a:schemeClr>
                </a:solidFill>
              </a:rPr>
              <a:t> 		Board of Supervisors Hearing</a:t>
            </a:r>
          </a:p>
          <a:p>
            <a:endParaRPr lang="en-US" sz="2000" dirty="0">
              <a:solidFill>
                <a:schemeClr val="accent3">
                  <a:lumMod val="75000"/>
                </a:schemeClr>
              </a:solidFill>
            </a:endParaRPr>
          </a:p>
          <a:p>
            <a:r>
              <a:rPr lang="en-US" sz="2000" dirty="0">
                <a:solidFill>
                  <a:schemeClr val="accent3">
                    <a:lumMod val="75000"/>
                  </a:schemeClr>
                </a:solidFill>
              </a:rPr>
              <a:t>October 19</a:t>
            </a:r>
            <a:r>
              <a:rPr lang="en-US" sz="2000" baseline="30000" dirty="0">
                <a:solidFill>
                  <a:schemeClr val="accent3">
                    <a:lumMod val="75000"/>
                  </a:schemeClr>
                </a:solidFill>
              </a:rPr>
              <a:t>th</a:t>
            </a:r>
            <a:r>
              <a:rPr lang="en-US" sz="2000" dirty="0">
                <a:solidFill>
                  <a:schemeClr val="accent3">
                    <a:lumMod val="75000"/>
                  </a:schemeClr>
                </a:solidFill>
              </a:rPr>
              <a:t> 		Board of Supervisors Hearing</a:t>
            </a:r>
          </a:p>
          <a:p>
            <a:endParaRPr lang="en-US" sz="2000" i="1" dirty="0">
              <a:solidFill>
                <a:schemeClr val="accent3">
                  <a:lumMod val="75000"/>
                </a:schemeClr>
              </a:solidFill>
            </a:endParaRPr>
          </a:p>
          <a:p>
            <a:r>
              <a:rPr lang="en-US" sz="2000" dirty="0">
                <a:solidFill>
                  <a:schemeClr val="accent3">
                    <a:lumMod val="75000"/>
                  </a:schemeClr>
                </a:solidFill>
              </a:rPr>
              <a:t>November 2</a:t>
            </a:r>
            <a:r>
              <a:rPr lang="en-US" sz="2000" baseline="30000" dirty="0">
                <a:solidFill>
                  <a:schemeClr val="accent3">
                    <a:lumMod val="75000"/>
                  </a:schemeClr>
                </a:solidFill>
              </a:rPr>
              <a:t>nd</a:t>
            </a:r>
            <a:r>
              <a:rPr lang="en-US" sz="2000" dirty="0">
                <a:solidFill>
                  <a:schemeClr val="accent3">
                    <a:lumMod val="75000"/>
                  </a:schemeClr>
                </a:solidFill>
              </a:rPr>
              <a:t> </a:t>
            </a:r>
            <a:r>
              <a:rPr lang="en-US" sz="2000" baseline="30000" dirty="0">
                <a:solidFill>
                  <a:schemeClr val="accent3">
                    <a:lumMod val="75000"/>
                  </a:schemeClr>
                </a:solidFill>
              </a:rPr>
              <a:t>	</a:t>
            </a:r>
            <a:r>
              <a:rPr lang="en-US" sz="2000" dirty="0">
                <a:solidFill>
                  <a:schemeClr val="accent3">
                    <a:lumMod val="75000"/>
                  </a:schemeClr>
                </a:solidFill>
              </a:rPr>
              <a:t>Board of Supervisors Hearing</a:t>
            </a:r>
          </a:p>
          <a:p>
            <a:endParaRPr lang="en-US" sz="2000" i="1" dirty="0">
              <a:solidFill>
                <a:schemeClr val="accent3">
                  <a:lumMod val="75000"/>
                </a:schemeClr>
              </a:solidFill>
            </a:endParaRPr>
          </a:p>
          <a:p>
            <a:r>
              <a:rPr lang="en-US" sz="2000" dirty="0">
                <a:solidFill>
                  <a:schemeClr val="accent3">
                    <a:lumMod val="75000"/>
                  </a:schemeClr>
                </a:solidFill>
              </a:rPr>
              <a:t>December 7</a:t>
            </a:r>
            <a:r>
              <a:rPr lang="en-US" sz="2000" baseline="30000" dirty="0">
                <a:solidFill>
                  <a:schemeClr val="accent3">
                    <a:lumMod val="75000"/>
                  </a:schemeClr>
                </a:solidFill>
              </a:rPr>
              <a:t>th</a:t>
            </a:r>
            <a:r>
              <a:rPr lang="en-US" sz="2000" dirty="0">
                <a:solidFill>
                  <a:schemeClr val="accent3">
                    <a:lumMod val="75000"/>
                  </a:schemeClr>
                </a:solidFill>
              </a:rPr>
              <a:t> 	Board of Supervisors Hearing (Final Adoption)</a:t>
            </a:r>
          </a:p>
        </p:txBody>
      </p:sp>
      <p:grpSp>
        <p:nvGrpSpPr>
          <p:cNvPr id="7" name="Group 6"/>
          <p:cNvGrpSpPr/>
          <p:nvPr/>
        </p:nvGrpSpPr>
        <p:grpSpPr>
          <a:xfrm>
            <a:off x="220454" y="521022"/>
            <a:ext cx="8923546" cy="534422"/>
            <a:chOff x="220454" y="521022"/>
            <a:chExt cx="8923546" cy="534422"/>
          </a:xfrm>
        </p:grpSpPr>
        <p:pic>
          <p:nvPicPr>
            <p:cNvPr id="13" name="Picture 12"/>
            <p:cNvPicPr>
              <a:picLocks noChangeAspect="1"/>
            </p:cNvPicPr>
            <p:nvPr/>
          </p:nvPicPr>
          <p:blipFill>
            <a:blip r:embed="rId3">
              <a:duotone>
                <a:prstClr val="black"/>
                <a:schemeClr val="accent3">
                  <a:lumMod val="75000"/>
                  <a:tint val="45000"/>
                  <a:satMod val="400000"/>
                </a:schemeClr>
              </a:duotone>
            </a:blip>
            <a:stretch>
              <a:fillRect/>
            </a:stretch>
          </p:blipFill>
          <p:spPr>
            <a:xfrm flipV="1">
              <a:off x="233591" y="697585"/>
              <a:ext cx="8910409" cy="217800"/>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454" y="609234"/>
              <a:ext cx="1798128" cy="357998"/>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637" y="521022"/>
              <a:ext cx="1791082" cy="534422"/>
            </a:xfrm>
            <a:prstGeom prst="rect">
              <a:avLst/>
            </a:prstGeom>
          </p:spPr>
        </p:pic>
      </p:grpSp>
    </p:spTree>
    <p:extLst>
      <p:ext uri="{BB962C8B-B14F-4D97-AF65-F5344CB8AC3E}">
        <p14:creationId xmlns:p14="http://schemas.microsoft.com/office/powerpoint/2010/main" val="1435753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685799" y="1145004"/>
            <a:ext cx="7989277" cy="1015663"/>
          </a:xfrm>
          <a:prstGeom prst="rect">
            <a:avLst/>
          </a:prstGeom>
        </p:spPr>
        <p:txBody>
          <a:bodyPr vert="horz" lIns="91440" tIns="45720" rIns="91440" bIns="45720" rtlCol="0" anchor="ctr">
            <a:normAutofit fontScale="90000"/>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4400" dirty="0">
                <a:solidFill>
                  <a:schemeClr val="accent1">
                    <a:lumMod val="75000"/>
                  </a:schemeClr>
                </a:solidFill>
                <a:latin typeface="+mj-lt"/>
                <a:ea typeface="+mj-ea"/>
                <a:cs typeface="+mj-cs"/>
              </a:rPr>
              <a:t>Siskiyou County </a:t>
            </a:r>
            <a:r>
              <a:rPr kumimoji="0" lang="en-US" sz="4400" b="0" i="0" u="none" strike="noStrike" kern="1200" cap="none" spc="0" normalizeH="0" baseline="0" noProof="0" dirty="0">
                <a:ln>
                  <a:noFill/>
                </a:ln>
                <a:solidFill>
                  <a:schemeClr val="accent1">
                    <a:lumMod val="75000"/>
                  </a:schemeClr>
                </a:solidFill>
                <a:effectLst/>
                <a:uLnTx/>
                <a:uFillTx/>
                <a:latin typeface="+mj-lt"/>
                <a:ea typeface="+mj-ea"/>
                <a:cs typeface="+mj-cs"/>
              </a:rPr>
              <a:t>Redistricting Website</a:t>
            </a:r>
          </a:p>
        </p:txBody>
      </p:sp>
      <p:grpSp>
        <p:nvGrpSpPr>
          <p:cNvPr id="7" name="Group 6"/>
          <p:cNvGrpSpPr/>
          <p:nvPr/>
        </p:nvGrpSpPr>
        <p:grpSpPr>
          <a:xfrm>
            <a:off x="220454" y="521022"/>
            <a:ext cx="8923546" cy="534422"/>
            <a:chOff x="220454" y="521022"/>
            <a:chExt cx="8923546" cy="534422"/>
          </a:xfrm>
        </p:grpSpPr>
        <p:pic>
          <p:nvPicPr>
            <p:cNvPr id="13" name="Picture 12"/>
            <p:cNvPicPr>
              <a:picLocks noChangeAspect="1"/>
            </p:cNvPicPr>
            <p:nvPr/>
          </p:nvPicPr>
          <p:blipFill>
            <a:blip r:embed="rId3">
              <a:duotone>
                <a:prstClr val="black"/>
                <a:schemeClr val="accent3">
                  <a:lumMod val="75000"/>
                  <a:tint val="45000"/>
                  <a:satMod val="400000"/>
                </a:schemeClr>
              </a:duotone>
            </a:blip>
            <a:stretch>
              <a:fillRect/>
            </a:stretch>
          </p:blipFill>
          <p:spPr>
            <a:xfrm flipV="1">
              <a:off x="233591" y="697585"/>
              <a:ext cx="8910409" cy="217800"/>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454" y="609234"/>
              <a:ext cx="1798128" cy="357998"/>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637" y="521022"/>
              <a:ext cx="1791082" cy="534422"/>
            </a:xfrm>
            <a:prstGeom prst="rect">
              <a:avLst/>
            </a:prstGeom>
          </p:spPr>
        </p:pic>
      </p:grpSp>
      <p:sp>
        <p:nvSpPr>
          <p:cNvPr id="12" name="TextBox 11">
            <a:extLst>
              <a:ext uri="{FF2B5EF4-FFF2-40B4-BE49-F238E27FC236}">
                <a16:creationId xmlns:a16="http://schemas.microsoft.com/office/drawing/2014/main" id="{6000DCC9-B078-4866-A9F9-79D5F0DF9DFC}"/>
              </a:ext>
            </a:extLst>
          </p:cNvPr>
          <p:cNvSpPr txBox="1"/>
          <p:nvPr/>
        </p:nvSpPr>
        <p:spPr>
          <a:xfrm>
            <a:off x="883529" y="2879213"/>
            <a:ext cx="7376941" cy="584775"/>
          </a:xfrm>
          <a:prstGeom prst="rect">
            <a:avLst/>
          </a:prstGeom>
          <a:noFill/>
        </p:spPr>
        <p:txBody>
          <a:bodyPr wrap="square">
            <a:spAutoFit/>
          </a:bodyPr>
          <a:lstStyle/>
          <a:p>
            <a:r>
              <a:rPr lang="en-US" sz="3200" dirty="0">
                <a:hlinkClick r:id="rId6"/>
              </a:rPr>
              <a:t>https://www.co.siskiyou.ca.us/redistricting</a:t>
            </a:r>
            <a:endParaRPr lang="en-US" sz="2900" dirty="0">
              <a:solidFill>
                <a:schemeClr val="accent3"/>
              </a:solidFill>
            </a:endParaRPr>
          </a:p>
        </p:txBody>
      </p:sp>
    </p:spTree>
    <p:extLst>
      <p:ext uri="{BB962C8B-B14F-4D97-AF65-F5344CB8AC3E}">
        <p14:creationId xmlns:p14="http://schemas.microsoft.com/office/powerpoint/2010/main" val="69533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075" y="-1294075"/>
            <a:ext cx="9517712" cy="951771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685800" y="1145005"/>
            <a:ext cx="7591508" cy="644666"/>
          </a:xfrm>
          <a:prstGeom prst="rect">
            <a:avLst/>
          </a:prstGeom>
        </p:spPr>
        <p:txBody>
          <a:bodyPr vert="horz" lIns="91440" tIns="45720" rIns="91440" bIns="45720" rtlCol="0" anchor="ctr">
            <a:normAutofit fontScale="90000" lnSpcReduction="10000"/>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accent1">
                    <a:lumMod val="75000"/>
                  </a:schemeClr>
                </a:solidFill>
                <a:effectLst/>
                <a:uLnTx/>
                <a:uFillTx/>
                <a:latin typeface="+mj-lt"/>
                <a:ea typeface="+mj-ea"/>
                <a:cs typeface="+mj-cs"/>
              </a:rPr>
              <a:t>Board of Supervisors</a:t>
            </a:r>
          </a:p>
        </p:txBody>
      </p:sp>
      <p:grpSp>
        <p:nvGrpSpPr>
          <p:cNvPr id="9" name="Group 8"/>
          <p:cNvGrpSpPr/>
          <p:nvPr/>
        </p:nvGrpSpPr>
        <p:grpSpPr>
          <a:xfrm>
            <a:off x="220454" y="521022"/>
            <a:ext cx="8923546" cy="534422"/>
            <a:chOff x="220454" y="521022"/>
            <a:chExt cx="8923546" cy="534422"/>
          </a:xfrm>
        </p:grpSpPr>
        <p:pic>
          <p:nvPicPr>
            <p:cNvPr id="12" name="Picture 11"/>
            <p:cNvPicPr>
              <a:picLocks noChangeAspect="1"/>
            </p:cNvPicPr>
            <p:nvPr/>
          </p:nvPicPr>
          <p:blipFill>
            <a:blip r:embed="rId3">
              <a:duotone>
                <a:prstClr val="black"/>
                <a:schemeClr val="accent3">
                  <a:lumMod val="75000"/>
                  <a:tint val="45000"/>
                  <a:satMod val="400000"/>
                </a:schemeClr>
              </a:duotone>
            </a:blip>
            <a:stretch>
              <a:fillRect/>
            </a:stretch>
          </p:blipFill>
          <p:spPr>
            <a:xfrm flipV="1">
              <a:off x="233591" y="697585"/>
              <a:ext cx="8910409" cy="217800"/>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454" y="609234"/>
              <a:ext cx="1798128" cy="357998"/>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637" y="521022"/>
              <a:ext cx="1791082" cy="534422"/>
            </a:xfrm>
            <a:prstGeom prst="rect">
              <a:avLst/>
            </a:prstGeom>
          </p:spPr>
        </p:pic>
      </p:grpSp>
      <p:sp>
        <p:nvSpPr>
          <p:cNvPr id="8" name="Rectangle 7">
            <a:extLst>
              <a:ext uri="{FF2B5EF4-FFF2-40B4-BE49-F238E27FC236}">
                <a16:creationId xmlns:a16="http://schemas.microsoft.com/office/drawing/2014/main" id="{8F8414F0-F823-4DD4-9CF9-7F2CBD3080D6}"/>
              </a:ext>
            </a:extLst>
          </p:cNvPr>
          <p:cNvSpPr/>
          <p:nvPr/>
        </p:nvSpPr>
        <p:spPr>
          <a:xfrm>
            <a:off x="1933912" y="2455225"/>
            <a:ext cx="5771148" cy="3477875"/>
          </a:xfrm>
          <a:prstGeom prst="rect">
            <a:avLst/>
          </a:prstGeom>
        </p:spPr>
        <p:txBody>
          <a:bodyPr wrap="square" numCol="2">
            <a:spAutoFit/>
          </a:bodyPr>
          <a:lstStyle/>
          <a:p>
            <a:r>
              <a:rPr lang="en-US" sz="2400" b="1" dirty="0">
                <a:solidFill>
                  <a:schemeClr val="accent3">
                    <a:lumMod val="75000"/>
                  </a:schemeClr>
                </a:solidFill>
              </a:rPr>
              <a:t>District 1 </a:t>
            </a:r>
          </a:p>
          <a:p>
            <a:pPr marL="342900" indent="-342900">
              <a:buFont typeface="Arial" panose="020B0604020202020204" pitchFamily="34" charset="0"/>
              <a:buChar char="•"/>
            </a:pPr>
            <a:r>
              <a:rPr lang="en-US" sz="2400" dirty="0">
                <a:solidFill>
                  <a:schemeClr val="accent3">
                    <a:lumMod val="75000"/>
                  </a:schemeClr>
                </a:solidFill>
              </a:rPr>
              <a:t>Brandon Criss</a:t>
            </a:r>
          </a:p>
          <a:p>
            <a:endParaRPr lang="en-US" sz="2400" dirty="0">
              <a:solidFill>
                <a:schemeClr val="accent3">
                  <a:lumMod val="75000"/>
                </a:schemeClr>
              </a:solidFill>
            </a:endParaRPr>
          </a:p>
          <a:p>
            <a:r>
              <a:rPr lang="en-US" sz="2400" b="1" dirty="0">
                <a:solidFill>
                  <a:schemeClr val="accent3">
                    <a:lumMod val="75000"/>
                  </a:schemeClr>
                </a:solidFill>
              </a:rPr>
              <a:t>District 2 </a:t>
            </a:r>
          </a:p>
          <a:p>
            <a:pPr marL="342900" indent="-342900">
              <a:buFont typeface="Arial" panose="020B0604020202020204" pitchFamily="34" charset="0"/>
              <a:buChar char="•"/>
            </a:pPr>
            <a:r>
              <a:rPr lang="en-US" sz="2400" dirty="0">
                <a:solidFill>
                  <a:schemeClr val="accent3">
                    <a:lumMod val="75000"/>
                  </a:schemeClr>
                </a:solidFill>
              </a:rPr>
              <a:t>Ed Valenzuela</a:t>
            </a:r>
            <a:endParaRPr lang="en-US" sz="2400" i="1" dirty="0">
              <a:solidFill>
                <a:schemeClr val="accent3">
                  <a:lumMod val="75000"/>
                </a:schemeClr>
              </a:solidFill>
            </a:endParaRPr>
          </a:p>
          <a:p>
            <a:pPr marL="342900" indent="-342900">
              <a:buFont typeface="Arial" panose="020B0604020202020204" pitchFamily="34" charset="0"/>
              <a:buChar char="•"/>
            </a:pPr>
            <a:endParaRPr lang="en-US" sz="2400" dirty="0">
              <a:solidFill>
                <a:schemeClr val="accent3">
                  <a:lumMod val="75000"/>
                </a:schemeClr>
              </a:solidFill>
            </a:endParaRPr>
          </a:p>
          <a:p>
            <a:r>
              <a:rPr lang="en-US" sz="2400" b="1" dirty="0">
                <a:solidFill>
                  <a:schemeClr val="accent3">
                    <a:lumMod val="75000"/>
                  </a:schemeClr>
                </a:solidFill>
              </a:rPr>
              <a:t>District 3</a:t>
            </a:r>
          </a:p>
          <a:p>
            <a:pPr marL="342900" indent="-342900">
              <a:buFont typeface="Arial" panose="020B0604020202020204" pitchFamily="34" charset="0"/>
              <a:buChar char="•"/>
            </a:pPr>
            <a:r>
              <a:rPr lang="en-US" sz="2400" dirty="0">
                <a:solidFill>
                  <a:schemeClr val="accent3">
                    <a:lumMod val="75000"/>
                  </a:schemeClr>
                </a:solidFill>
              </a:rPr>
              <a:t>Michael N. </a:t>
            </a:r>
            <a:r>
              <a:rPr lang="en-US" sz="2400" dirty="0" err="1">
                <a:solidFill>
                  <a:schemeClr val="accent3">
                    <a:lumMod val="75000"/>
                  </a:schemeClr>
                </a:solidFill>
              </a:rPr>
              <a:t>Kobseff</a:t>
            </a:r>
            <a:endParaRPr lang="en-US" sz="2400" dirty="0">
              <a:solidFill>
                <a:schemeClr val="accent3">
                  <a:lumMod val="75000"/>
                </a:schemeClr>
              </a:solidFill>
            </a:endParaRPr>
          </a:p>
          <a:p>
            <a:pPr marL="342900" indent="-342900">
              <a:buFont typeface="Arial" panose="020B0604020202020204" pitchFamily="34" charset="0"/>
              <a:buChar char="•"/>
            </a:pPr>
            <a:endParaRPr lang="en-US" sz="2400" dirty="0">
              <a:solidFill>
                <a:schemeClr val="accent3">
                  <a:lumMod val="75000"/>
                </a:schemeClr>
              </a:solidFill>
            </a:endParaRPr>
          </a:p>
          <a:p>
            <a:r>
              <a:rPr lang="en-US" sz="2400" b="1" dirty="0">
                <a:solidFill>
                  <a:schemeClr val="accent3">
                    <a:lumMod val="75000"/>
                  </a:schemeClr>
                </a:solidFill>
              </a:rPr>
              <a:t>District 4 </a:t>
            </a:r>
          </a:p>
          <a:p>
            <a:pPr marL="342900" indent="-342900">
              <a:buFont typeface="Arial" panose="020B0604020202020204" pitchFamily="34" charset="0"/>
              <a:buChar char="•"/>
            </a:pPr>
            <a:r>
              <a:rPr lang="en-US" sz="2400" dirty="0">
                <a:solidFill>
                  <a:schemeClr val="accent3">
                    <a:lumMod val="75000"/>
                  </a:schemeClr>
                </a:solidFill>
              </a:rPr>
              <a:t>Nancy </a:t>
            </a:r>
            <a:r>
              <a:rPr lang="en-US" sz="2400" dirty="0" err="1">
                <a:solidFill>
                  <a:schemeClr val="accent3">
                    <a:lumMod val="75000"/>
                  </a:schemeClr>
                </a:solidFill>
              </a:rPr>
              <a:t>Ogren</a:t>
            </a:r>
            <a:endParaRPr lang="en-US" sz="2400" dirty="0">
              <a:solidFill>
                <a:schemeClr val="accent3">
                  <a:lumMod val="75000"/>
                </a:schemeClr>
              </a:solidFill>
            </a:endParaRPr>
          </a:p>
          <a:p>
            <a:endParaRPr lang="en-US" sz="2400" dirty="0">
              <a:solidFill>
                <a:schemeClr val="accent3">
                  <a:lumMod val="75000"/>
                </a:schemeClr>
              </a:solidFill>
            </a:endParaRPr>
          </a:p>
          <a:p>
            <a:r>
              <a:rPr lang="en-US" sz="2400" b="1" dirty="0">
                <a:solidFill>
                  <a:schemeClr val="accent3">
                    <a:lumMod val="75000"/>
                  </a:schemeClr>
                </a:solidFill>
              </a:rPr>
              <a:t>District 5 </a:t>
            </a:r>
          </a:p>
          <a:p>
            <a:pPr marL="342900" indent="-342900">
              <a:buFont typeface="Arial" panose="020B0604020202020204" pitchFamily="34" charset="0"/>
              <a:buChar char="•"/>
            </a:pPr>
            <a:r>
              <a:rPr lang="en-US" sz="2400" dirty="0">
                <a:solidFill>
                  <a:schemeClr val="accent3">
                    <a:lumMod val="75000"/>
                  </a:schemeClr>
                </a:solidFill>
              </a:rPr>
              <a:t>Ray A. Haupt</a:t>
            </a:r>
          </a:p>
        </p:txBody>
      </p:sp>
    </p:spTree>
    <p:extLst>
      <p:ext uri="{BB962C8B-B14F-4D97-AF65-F5344CB8AC3E}">
        <p14:creationId xmlns:p14="http://schemas.microsoft.com/office/powerpoint/2010/main" val="26202445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685800" y="1145005"/>
            <a:ext cx="7591508" cy="644666"/>
          </a:xfrm>
          <a:prstGeom prst="rect">
            <a:avLst/>
          </a:prstGeom>
        </p:spPr>
        <p:txBody>
          <a:bodyPr vert="horz" lIns="91440" tIns="45720" rIns="91440" bIns="45720" rtlCol="0" anchor="ctr">
            <a:normAutofit fontScale="90000" lnSpcReduction="10000"/>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4400" dirty="0">
                <a:solidFill>
                  <a:schemeClr val="accent1">
                    <a:lumMod val="75000"/>
                  </a:schemeClr>
                </a:solidFill>
                <a:latin typeface="+mj-lt"/>
                <a:ea typeface="+mj-ea"/>
                <a:cs typeface="+mj-cs"/>
              </a:rPr>
              <a:t>Agenda</a:t>
            </a:r>
            <a:endParaRPr kumimoji="0" lang="en-US" sz="4400" b="0" i="0" u="none" strike="noStrike" kern="1200" cap="none" spc="0" normalizeH="0" baseline="0" noProof="0" dirty="0">
              <a:ln>
                <a:noFill/>
              </a:ln>
              <a:solidFill>
                <a:schemeClr val="accent1">
                  <a:lumMod val="75000"/>
                </a:schemeClr>
              </a:solidFill>
              <a:effectLst/>
              <a:uLnTx/>
              <a:uFillTx/>
              <a:latin typeface="+mj-lt"/>
              <a:ea typeface="+mj-ea"/>
              <a:cs typeface="+mj-cs"/>
            </a:endParaRPr>
          </a:p>
        </p:txBody>
      </p:sp>
      <p:sp>
        <p:nvSpPr>
          <p:cNvPr id="8" name="Rectangle 7"/>
          <p:cNvSpPr/>
          <p:nvPr/>
        </p:nvSpPr>
        <p:spPr>
          <a:xfrm>
            <a:off x="1199031" y="2501072"/>
            <a:ext cx="7807486" cy="3108543"/>
          </a:xfrm>
          <a:prstGeom prst="rect">
            <a:avLst/>
          </a:prstGeom>
        </p:spPr>
        <p:txBody>
          <a:bodyPr wrap="square">
            <a:spAutoFit/>
          </a:bodyPr>
          <a:lstStyle/>
          <a:p>
            <a:r>
              <a:rPr lang="en-US" sz="2400" dirty="0">
                <a:solidFill>
                  <a:srgbClr val="81A22E"/>
                </a:solidFill>
                <a:latin typeface="+mj-lt"/>
                <a:ea typeface="Times New Roman" panose="02020603050405020304" pitchFamily="18" charset="0"/>
                <a:cs typeface="Times New Roman" panose="02020603050405020304" pitchFamily="18" charset="0"/>
              </a:rPr>
              <a:t>Things we will cover:</a:t>
            </a:r>
          </a:p>
          <a:p>
            <a:pPr marL="342900" indent="-342900">
              <a:buFont typeface="Arial" panose="020B0604020202020204" pitchFamily="34" charset="0"/>
              <a:buChar char="•"/>
            </a:pPr>
            <a:endParaRPr lang="en-US" sz="2400" dirty="0">
              <a:solidFill>
                <a:srgbClr val="81A22E"/>
              </a:solidFill>
              <a:latin typeface="+mj-lt"/>
              <a:ea typeface="Times New Roman" panose="02020603050405020304" pitchFamily="18" charset="0"/>
              <a:cs typeface="Times New Roman" panose="02020603050405020304" pitchFamily="18" charset="0"/>
            </a:endParaRPr>
          </a:p>
          <a:p>
            <a:pPr marL="800100" lvl="1" indent="-342900">
              <a:buFont typeface="Arial" panose="020B0604020202020204" pitchFamily="34" charset="0"/>
              <a:buChar char="•"/>
            </a:pPr>
            <a:r>
              <a:rPr lang="en-US" sz="2000" dirty="0">
                <a:solidFill>
                  <a:srgbClr val="81A22E"/>
                </a:solidFill>
                <a:latin typeface="+mj-lt"/>
                <a:ea typeface="Times New Roman" panose="02020603050405020304" pitchFamily="18" charset="0"/>
                <a:cs typeface="Times New Roman" panose="02020603050405020304" pitchFamily="18" charset="0"/>
              </a:rPr>
              <a:t>Redistricting Basics</a:t>
            </a:r>
          </a:p>
          <a:p>
            <a:pPr marL="800100" lvl="1" indent="-342900">
              <a:buFont typeface="Arial" panose="020B0604020202020204" pitchFamily="34" charset="0"/>
              <a:buChar char="•"/>
            </a:pPr>
            <a:r>
              <a:rPr lang="en-US" sz="2000" dirty="0">
                <a:solidFill>
                  <a:srgbClr val="81A22E"/>
                </a:solidFill>
                <a:effectLst/>
                <a:latin typeface="+mj-lt"/>
                <a:ea typeface="Times New Roman" panose="02020603050405020304" pitchFamily="18" charset="0"/>
                <a:cs typeface="Times New Roman" panose="02020603050405020304" pitchFamily="18" charset="0"/>
              </a:rPr>
              <a:t>Traditional Redistricting Principles </a:t>
            </a:r>
          </a:p>
          <a:p>
            <a:pPr marL="800100" lvl="1" indent="-342900">
              <a:buFont typeface="Arial" panose="020B0604020202020204" pitchFamily="34" charset="0"/>
              <a:buChar char="•"/>
            </a:pPr>
            <a:r>
              <a:rPr lang="en-US" sz="2000" dirty="0">
                <a:solidFill>
                  <a:srgbClr val="81A22E"/>
                </a:solidFill>
                <a:latin typeface="+mj-lt"/>
                <a:ea typeface="Times New Roman" panose="02020603050405020304" pitchFamily="18" charset="0"/>
                <a:cs typeface="Times New Roman" panose="02020603050405020304" pitchFamily="18" charset="0"/>
              </a:rPr>
              <a:t>Communities of Interest</a:t>
            </a:r>
            <a:endParaRPr lang="en-US" sz="2000" dirty="0">
              <a:solidFill>
                <a:srgbClr val="81A22E"/>
              </a:solidFill>
              <a:effectLst/>
              <a:latin typeface="+mj-lt"/>
              <a:ea typeface="Times New Roman" panose="02020603050405020304" pitchFamily="18" charset="0"/>
              <a:cs typeface="Times New Roman" panose="02020603050405020304" pitchFamily="18" charset="0"/>
            </a:endParaRPr>
          </a:p>
          <a:p>
            <a:pPr marL="800100" lvl="1" indent="-342900">
              <a:buFont typeface="Arial" panose="020B0604020202020204" pitchFamily="34" charset="0"/>
              <a:buChar char="•"/>
            </a:pPr>
            <a:r>
              <a:rPr lang="en-US" sz="2000" dirty="0">
                <a:solidFill>
                  <a:srgbClr val="81A22E"/>
                </a:solidFill>
                <a:effectLst/>
                <a:latin typeface="+mj-lt"/>
                <a:ea typeface="Times New Roman" panose="02020603050405020304" pitchFamily="18" charset="0"/>
                <a:cs typeface="Times New Roman" panose="02020603050405020304" pitchFamily="18" charset="0"/>
              </a:rPr>
              <a:t>Map Tool Demonstration </a:t>
            </a:r>
          </a:p>
          <a:p>
            <a:pPr marL="800100" lvl="1" indent="-342900">
              <a:buFont typeface="Arial" panose="020B0604020202020204" pitchFamily="34" charset="0"/>
              <a:buChar char="•"/>
            </a:pPr>
            <a:r>
              <a:rPr lang="en-US" sz="2000" dirty="0">
                <a:solidFill>
                  <a:srgbClr val="81A22E"/>
                </a:solidFill>
                <a:effectLst/>
                <a:latin typeface="+mj-lt"/>
                <a:ea typeface="Times New Roman" panose="02020603050405020304" pitchFamily="18" charset="0"/>
                <a:cs typeface="Times New Roman" panose="02020603050405020304" pitchFamily="18" charset="0"/>
              </a:rPr>
              <a:t>Public Hearing Schedule</a:t>
            </a:r>
          </a:p>
          <a:p>
            <a:pPr lvl="1"/>
            <a:br>
              <a:rPr lang="en-US" sz="2400" dirty="0">
                <a:solidFill>
                  <a:schemeClr val="accent3">
                    <a:lumMod val="75000"/>
                  </a:schemeClr>
                </a:solidFill>
              </a:rPr>
            </a:br>
            <a:endParaRPr lang="en-US" sz="2400" dirty="0">
              <a:solidFill>
                <a:schemeClr val="accent3">
                  <a:lumMod val="75000"/>
                </a:schemeClr>
              </a:solidFill>
            </a:endParaRPr>
          </a:p>
        </p:txBody>
      </p:sp>
      <p:grpSp>
        <p:nvGrpSpPr>
          <p:cNvPr id="9" name="Group 8"/>
          <p:cNvGrpSpPr/>
          <p:nvPr/>
        </p:nvGrpSpPr>
        <p:grpSpPr>
          <a:xfrm>
            <a:off x="220454" y="521022"/>
            <a:ext cx="8923546" cy="534422"/>
            <a:chOff x="220454" y="521022"/>
            <a:chExt cx="8923546" cy="534422"/>
          </a:xfrm>
        </p:grpSpPr>
        <p:pic>
          <p:nvPicPr>
            <p:cNvPr id="12" name="Picture 11"/>
            <p:cNvPicPr>
              <a:picLocks noChangeAspect="1"/>
            </p:cNvPicPr>
            <p:nvPr/>
          </p:nvPicPr>
          <p:blipFill>
            <a:blip r:embed="rId3">
              <a:duotone>
                <a:prstClr val="black"/>
                <a:schemeClr val="accent3">
                  <a:lumMod val="75000"/>
                  <a:tint val="45000"/>
                  <a:satMod val="400000"/>
                </a:schemeClr>
              </a:duotone>
            </a:blip>
            <a:stretch>
              <a:fillRect/>
            </a:stretch>
          </p:blipFill>
          <p:spPr>
            <a:xfrm flipV="1">
              <a:off x="233591" y="697585"/>
              <a:ext cx="8910409" cy="217800"/>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454" y="609234"/>
              <a:ext cx="1798128" cy="357998"/>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637" y="521022"/>
              <a:ext cx="1791082" cy="534422"/>
            </a:xfrm>
            <a:prstGeom prst="rect">
              <a:avLst/>
            </a:prstGeom>
          </p:spPr>
        </p:pic>
      </p:grpSp>
    </p:spTree>
    <p:extLst>
      <p:ext uri="{BB962C8B-B14F-4D97-AF65-F5344CB8AC3E}">
        <p14:creationId xmlns:p14="http://schemas.microsoft.com/office/powerpoint/2010/main" val="40918396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685800" y="1145005"/>
            <a:ext cx="7591508" cy="644666"/>
          </a:xfrm>
          <a:prstGeom prst="rect">
            <a:avLst/>
          </a:prstGeom>
        </p:spPr>
        <p:txBody>
          <a:bodyPr vert="horz" lIns="91440" tIns="45720" rIns="91440" bIns="45720" rtlCol="0" anchor="ctr">
            <a:normAutofit fontScale="90000" lnSpcReduction="10000"/>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4400" dirty="0">
                <a:solidFill>
                  <a:schemeClr val="accent1">
                    <a:lumMod val="75000"/>
                  </a:schemeClr>
                </a:solidFill>
                <a:latin typeface="+mj-lt"/>
                <a:ea typeface="+mj-ea"/>
                <a:cs typeface="+mj-cs"/>
              </a:rPr>
              <a:t>What is Redistricting</a:t>
            </a:r>
            <a:endParaRPr kumimoji="0" lang="en-US" sz="4400" b="0" i="0" u="none" strike="noStrike" kern="1200" cap="none" spc="0" normalizeH="0" baseline="0" noProof="0" dirty="0">
              <a:ln>
                <a:noFill/>
              </a:ln>
              <a:solidFill>
                <a:schemeClr val="accent1">
                  <a:lumMod val="75000"/>
                </a:schemeClr>
              </a:solidFill>
              <a:effectLst/>
              <a:uLnTx/>
              <a:uFillTx/>
              <a:latin typeface="+mj-lt"/>
              <a:ea typeface="+mj-ea"/>
              <a:cs typeface="+mj-cs"/>
            </a:endParaRPr>
          </a:p>
        </p:txBody>
      </p:sp>
      <p:sp>
        <p:nvSpPr>
          <p:cNvPr id="8" name="Rectangle 7"/>
          <p:cNvSpPr/>
          <p:nvPr/>
        </p:nvSpPr>
        <p:spPr>
          <a:xfrm>
            <a:off x="1119518" y="2415094"/>
            <a:ext cx="7807486" cy="4154984"/>
          </a:xfrm>
          <a:prstGeom prst="rect">
            <a:avLst/>
          </a:prstGeom>
        </p:spPr>
        <p:txBody>
          <a:bodyPr wrap="square">
            <a:spAutoFit/>
          </a:bodyPr>
          <a:lstStyle/>
          <a:p>
            <a:r>
              <a:rPr lang="en-US" sz="2400" dirty="0">
                <a:solidFill>
                  <a:srgbClr val="77933C"/>
                </a:solidFill>
              </a:rPr>
              <a:t>Redistricting is the process of adjusting district lines every 10 years after the release of the U.S. Census. The well-known examples are Congressional and State Legislative Districts, but local governments also must do redistricting.</a:t>
            </a:r>
          </a:p>
          <a:p>
            <a:endParaRPr lang="en-US" sz="2400" dirty="0">
              <a:solidFill>
                <a:srgbClr val="77933C"/>
              </a:solidFill>
            </a:endParaRPr>
          </a:p>
          <a:p>
            <a:pPr marL="800100" lvl="1" indent="-342900">
              <a:buFont typeface="Arial" panose="020B0604020202020204" pitchFamily="34" charset="0"/>
              <a:buChar char="•"/>
            </a:pPr>
            <a:r>
              <a:rPr lang="en-US" sz="2000" dirty="0">
                <a:solidFill>
                  <a:srgbClr val="77933C"/>
                </a:solidFill>
              </a:rPr>
              <a:t>Siskiyou County also must go through this process, as it did in 2011, to ensure the supervisorial districts are rebalanced after the decennial census.</a:t>
            </a:r>
          </a:p>
          <a:p>
            <a:pPr marL="800100" lvl="1" indent="-342900">
              <a:buFont typeface="Arial" panose="020B0604020202020204" pitchFamily="34" charset="0"/>
              <a:buChar char="•"/>
            </a:pPr>
            <a:endParaRPr lang="en-US" sz="2000" dirty="0">
              <a:solidFill>
                <a:srgbClr val="77933C"/>
              </a:solidFill>
            </a:endParaRPr>
          </a:p>
          <a:p>
            <a:pPr marL="800100" lvl="1" indent="-342900">
              <a:buFont typeface="Arial" panose="020B0604020202020204" pitchFamily="34" charset="0"/>
              <a:buChar char="•"/>
            </a:pPr>
            <a:r>
              <a:rPr lang="en-US" sz="2000" dirty="0">
                <a:solidFill>
                  <a:srgbClr val="77933C"/>
                </a:solidFill>
              </a:rPr>
              <a:t>Beyond creating districts of equal population, redistricting also serves to empower local communities and preserve voting rights.</a:t>
            </a:r>
            <a:br>
              <a:rPr lang="en-US" sz="2400" dirty="0">
                <a:solidFill>
                  <a:schemeClr val="accent3">
                    <a:lumMod val="75000"/>
                  </a:schemeClr>
                </a:solidFill>
              </a:rPr>
            </a:br>
            <a:endParaRPr lang="en-US" sz="2400" dirty="0">
              <a:solidFill>
                <a:schemeClr val="accent3">
                  <a:lumMod val="75000"/>
                </a:schemeClr>
              </a:solidFill>
            </a:endParaRPr>
          </a:p>
        </p:txBody>
      </p:sp>
      <p:grpSp>
        <p:nvGrpSpPr>
          <p:cNvPr id="9" name="Group 8"/>
          <p:cNvGrpSpPr/>
          <p:nvPr/>
        </p:nvGrpSpPr>
        <p:grpSpPr>
          <a:xfrm>
            <a:off x="220454" y="521022"/>
            <a:ext cx="8923546" cy="534422"/>
            <a:chOff x="220454" y="521022"/>
            <a:chExt cx="8923546" cy="534422"/>
          </a:xfrm>
        </p:grpSpPr>
        <p:pic>
          <p:nvPicPr>
            <p:cNvPr id="12" name="Picture 11"/>
            <p:cNvPicPr>
              <a:picLocks noChangeAspect="1"/>
            </p:cNvPicPr>
            <p:nvPr/>
          </p:nvPicPr>
          <p:blipFill>
            <a:blip r:embed="rId3">
              <a:duotone>
                <a:prstClr val="black"/>
                <a:schemeClr val="accent3">
                  <a:lumMod val="75000"/>
                  <a:tint val="45000"/>
                  <a:satMod val="400000"/>
                </a:schemeClr>
              </a:duotone>
            </a:blip>
            <a:stretch>
              <a:fillRect/>
            </a:stretch>
          </p:blipFill>
          <p:spPr>
            <a:xfrm flipV="1">
              <a:off x="233591" y="697585"/>
              <a:ext cx="8910409" cy="217800"/>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454" y="609234"/>
              <a:ext cx="1798128" cy="357998"/>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637" y="521022"/>
              <a:ext cx="1791082" cy="534422"/>
            </a:xfrm>
            <a:prstGeom prst="rect">
              <a:avLst/>
            </a:prstGeom>
          </p:spPr>
        </p:pic>
      </p:grpSp>
      <p:sp>
        <p:nvSpPr>
          <p:cNvPr id="15" name="Subtitle 2">
            <a:extLst>
              <a:ext uri="{FF2B5EF4-FFF2-40B4-BE49-F238E27FC236}">
                <a16:creationId xmlns:a16="http://schemas.microsoft.com/office/drawing/2014/main" id="{D752E99D-E075-4F6B-80EB-9035DAEEB451}"/>
              </a:ext>
            </a:extLst>
          </p:cNvPr>
          <p:cNvSpPr txBox="1">
            <a:spLocks/>
          </p:cNvSpPr>
          <p:nvPr/>
        </p:nvSpPr>
        <p:spPr>
          <a:xfrm>
            <a:off x="685800" y="1789671"/>
            <a:ext cx="6564576" cy="625423"/>
          </a:xfrm>
          <a:prstGeom prst="rect">
            <a:avLst/>
          </a:prstGeom>
        </p:spPr>
        <p:txBody>
          <a:bodyPr vert="horz" lIns="91440" tIns="45720" rIns="91440" bIns="45720" rtlCol="0">
            <a:norm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2400" noProof="0" dirty="0">
                <a:solidFill>
                  <a:schemeClr val="tx2">
                    <a:lumMod val="40000"/>
                    <a:lumOff val="60000"/>
                  </a:schemeClr>
                </a:solidFill>
              </a:rPr>
              <a:t>Definition</a:t>
            </a:r>
            <a:endParaRPr kumimoji="0" lang="en-US" sz="2400" b="0" i="0" u="none" strike="noStrike" kern="1200" cap="none" spc="0" normalizeH="0" baseline="0" noProof="0" dirty="0">
              <a:ln>
                <a:noFill/>
              </a:ln>
              <a:solidFill>
                <a:schemeClr val="tx2">
                  <a:lumMod val="40000"/>
                  <a:lumOff val="60000"/>
                </a:schemeClr>
              </a:solidFill>
              <a:effectLst/>
              <a:uLnTx/>
              <a:uFillTx/>
              <a:latin typeface="+mn-lt"/>
              <a:ea typeface="+mn-ea"/>
              <a:cs typeface="+mn-cs"/>
            </a:endParaRPr>
          </a:p>
        </p:txBody>
      </p:sp>
    </p:spTree>
    <p:extLst>
      <p:ext uri="{BB962C8B-B14F-4D97-AF65-F5344CB8AC3E}">
        <p14:creationId xmlns:p14="http://schemas.microsoft.com/office/powerpoint/2010/main" val="19576244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685800" y="1145005"/>
            <a:ext cx="7591508" cy="644666"/>
          </a:xfrm>
          <a:prstGeom prst="rect">
            <a:avLst/>
          </a:prstGeom>
        </p:spPr>
        <p:txBody>
          <a:bodyPr vert="horz" lIns="91440" tIns="45720" rIns="91440" bIns="45720" rtlCol="0" anchor="ctr">
            <a:normAutofit fontScale="90000" lnSpcReduction="10000"/>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4400" dirty="0">
                <a:solidFill>
                  <a:schemeClr val="accent1">
                    <a:lumMod val="75000"/>
                  </a:schemeClr>
                </a:solidFill>
                <a:latin typeface="+mj-lt"/>
                <a:ea typeface="+mj-ea"/>
                <a:cs typeface="+mj-cs"/>
              </a:rPr>
              <a:t>Traditional Redistricting Principles</a:t>
            </a:r>
            <a:endParaRPr kumimoji="0" lang="en-US" sz="4400" b="0" i="0" u="none" strike="noStrike" kern="1200" cap="none" spc="0" normalizeH="0" baseline="0" noProof="0" dirty="0">
              <a:ln>
                <a:noFill/>
              </a:ln>
              <a:solidFill>
                <a:schemeClr val="accent1">
                  <a:lumMod val="75000"/>
                </a:schemeClr>
              </a:solidFill>
              <a:effectLst/>
              <a:uLnTx/>
              <a:uFillTx/>
              <a:latin typeface="+mj-lt"/>
              <a:ea typeface="+mj-ea"/>
              <a:cs typeface="+mj-cs"/>
            </a:endParaRPr>
          </a:p>
        </p:txBody>
      </p:sp>
      <p:sp>
        <p:nvSpPr>
          <p:cNvPr id="8" name="Rectangle 7"/>
          <p:cNvSpPr/>
          <p:nvPr/>
        </p:nvSpPr>
        <p:spPr>
          <a:xfrm>
            <a:off x="1119518" y="2415094"/>
            <a:ext cx="7807486" cy="3046988"/>
          </a:xfrm>
          <a:prstGeom prst="rect">
            <a:avLst/>
          </a:prstGeom>
        </p:spPr>
        <p:txBody>
          <a:bodyPr wrap="square">
            <a:spAutoFit/>
          </a:bodyPr>
          <a:lstStyle/>
          <a:p>
            <a:r>
              <a:rPr lang="en-US" sz="2400" dirty="0">
                <a:solidFill>
                  <a:schemeClr val="accent3">
                    <a:lumMod val="75000"/>
                  </a:schemeClr>
                </a:solidFill>
              </a:rPr>
              <a:t>There are a number of criteria that have been used nationally and upheld by courts.</a:t>
            </a:r>
          </a:p>
          <a:p>
            <a:endParaRPr lang="en-US" sz="2000" dirty="0">
              <a:solidFill>
                <a:srgbClr val="77933C"/>
              </a:solidFill>
            </a:endParaRPr>
          </a:p>
          <a:p>
            <a:pPr lvl="1">
              <a:buFont typeface="Arial"/>
              <a:buChar char="•"/>
            </a:pPr>
            <a:r>
              <a:rPr lang="en-US" sz="2000" dirty="0">
                <a:solidFill>
                  <a:srgbClr val="77933C"/>
                </a:solidFill>
              </a:rPr>
              <a:t> Relatively equal size - people, not citizens</a:t>
            </a:r>
          </a:p>
          <a:p>
            <a:pPr lvl="1">
              <a:buFont typeface="Arial"/>
              <a:buChar char="•"/>
            </a:pPr>
            <a:r>
              <a:rPr lang="en-US" sz="2000" i="1" dirty="0">
                <a:solidFill>
                  <a:srgbClr val="77933C"/>
                </a:solidFill>
              </a:rPr>
              <a:t> </a:t>
            </a:r>
            <a:r>
              <a:rPr lang="en-US" sz="2000" dirty="0">
                <a:solidFill>
                  <a:srgbClr val="77933C"/>
                </a:solidFill>
              </a:rPr>
              <a:t>Contiguous – districts should not hop/jump</a:t>
            </a:r>
          </a:p>
          <a:p>
            <a:pPr lvl="1">
              <a:buFont typeface="Arial"/>
              <a:buChar char="•"/>
            </a:pPr>
            <a:r>
              <a:rPr lang="en-US" sz="2000" dirty="0">
                <a:solidFill>
                  <a:srgbClr val="77933C"/>
                </a:solidFill>
              </a:rPr>
              <a:t> Maintain “</a:t>
            </a:r>
            <a:r>
              <a:rPr lang="en-US" sz="2000" i="1" dirty="0">
                <a:solidFill>
                  <a:srgbClr val="77933C"/>
                </a:solidFill>
              </a:rPr>
              <a:t>communities of interest”</a:t>
            </a:r>
            <a:endParaRPr lang="en-US" sz="2000" dirty="0">
              <a:solidFill>
                <a:srgbClr val="77933C"/>
              </a:solidFill>
            </a:endParaRPr>
          </a:p>
          <a:p>
            <a:pPr lvl="1">
              <a:buFont typeface="Arial"/>
              <a:buChar char="•"/>
            </a:pPr>
            <a:r>
              <a:rPr lang="en-US" sz="2000" dirty="0">
                <a:solidFill>
                  <a:srgbClr val="77933C"/>
                </a:solidFill>
              </a:rPr>
              <a:t> Follow city/county/local government lines</a:t>
            </a:r>
          </a:p>
          <a:p>
            <a:pPr lvl="1">
              <a:buFont typeface="Arial"/>
              <a:buChar char="•"/>
            </a:pPr>
            <a:r>
              <a:rPr lang="en-US" sz="2000" dirty="0">
                <a:solidFill>
                  <a:srgbClr val="77933C"/>
                </a:solidFill>
              </a:rPr>
              <a:t> Keep districts compact – appearance/function</a:t>
            </a:r>
            <a:br>
              <a:rPr lang="en-US" sz="2400" dirty="0">
                <a:solidFill>
                  <a:schemeClr val="accent3">
                    <a:lumMod val="75000"/>
                  </a:schemeClr>
                </a:solidFill>
              </a:rPr>
            </a:br>
            <a:endParaRPr lang="en-US" sz="2400" dirty="0">
              <a:solidFill>
                <a:schemeClr val="accent3">
                  <a:lumMod val="75000"/>
                </a:schemeClr>
              </a:solidFill>
            </a:endParaRPr>
          </a:p>
        </p:txBody>
      </p:sp>
      <p:grpSp>
        <p:nvGrpSpPr>
          <p:cNvPr id="9" name="Group 8"/>
          <p:cNvGrpSpPr/>
          <p:nvPr/>
        </p:nvGrpSpPr>
        <p:grpSpPr>
          <a:xfrm>
            <a:off x="220454" y="521022"/>
            <a:ext cx="8923546" cy="534422"/>
            <a:chOff x="220454" y="521022"/>
            <a:chExt cx="8923546" cy="534422"/>
          </a:xfrm>
        </p:grpSpPr>
        <p:pic>
          <p:nvPicPr>
            <p:cNvPr id="12" name="Picture 11"/>
            <p:cNvPicPr>
              <a:picLocks noChangeAspect="1"/>
            </p:cNvPicPr>
            <p:nvPr/>
          </p:nvPicPr>
          <p:blipFill>
            <a:blip r:embed="rId3">
              <a:duotone>
                <a:prstClr val="black"/>
                <a:schemeClr val="accent3">
                  <a:lumMod val="75000"/>
                  <a:tint val="45000"/>
                  <a:satMod val="400000"/>
                </a:schemeClr>
              </a:duotone>
            </a:blip>
            <a:stretch>
              <a:fillRect/>
            </a:stretch>
          </p:blipFill>
          <p:spPr>
            <a:xfrm flipV="1">
              <a:off x="233591" y="697585"/>
              <a:ext cx="8910409" cy="217800"/>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454" y="609234"/>
              <a:ext cx="1798128" cy="357998"/>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637" y="521022"/>
              <a:ext cx="1791082" cy="534422"/>
            </a:xfrm>
            <a:prstGeom prst="rect">
              <a:avLst/>
            </a:prstGeom>
          </p:spPr>
        </p:pic>
      </p:grpSp>
      <p:sp>
        <p:nvSpPr>
          <p:cNvPr id="15" name="Subtitle 2">
            <a:extLst>
              <a:ext uri="{FF2B5EF4-FFF2-40B4-BE49-F238E27FC236}">
                <a16:creationId xmlns:a16="http://schemas.microsoft.com/office/drawing/2014/main" id="{D752E99D-E075-4F6B-80EB-9035DAEEB451}"/>
              </a:ext>
            </a:extLst>
          </p:cNvPr>
          <p:cNvSpPr txBox="1">
            <a:spLocks/>
          </p:cNvSpPr>
          <p:nvPr/>
        </p:nvSpPr>
        <p:spPr>
          <a:xfrm>
            <a:off x="685800" y="1789671"/>
            <a:ext cx="6564576" cy="625423"/>
          </a:xfrm>
          <a:prstGeom prst="rect">
            <a:avLst/>
          </a:prstGeom>
        </p:spPr>
        <p:txBody>
          <a:bodyPr vert="horz" lIns="91440" tIns="45720" rIns="91440" bIns="45720" rtlCol="0">
            <a:normAutofit fontScale="92500"/>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2400" noProof="0" dirty="0">
                <a:solidFill>
                  <a:schemeClr val="tx2">
                    <a:lumMod val="40000"/>
                    <a:lumOff val="60000"/>
                  </a:schemeClr>
                </a:solidFill>
              </a:rPr>
              <a:t>Preventing a District from becoming a Gerrymander</a:t>
            </a:r>
            <a:endParaRPr kumimoji="0" lang="en-US" sz="2400" b="0" i="0" u="none" strike="noStrike" kern="1200" cap="none" spc="0" normalizeH="0" baseline="0" noProof="0" dirty="0">
              <a:ln>
                <a:noFill/>
              </a:ln>
              <a:solidFill>
                <a:schemeClr val="tx2">
                  <a:lumMod val="40000"/>
                  <a:lumOff val="60000"/>
                </a:schemeClr>
              </a:solidFill>
              <a:effectLst/>
              <a:uLnTx/>
              <a:uFillTx/>
              <a:latin typeface="+mn-lt"/>
              <a:ea typeface="+mn-ea"/>
              <a:cs typeface="+mn-cs"/>
            </a:endParaRPr>
          </a:p>
        </p:txBody>
      </p:sp>
    </p:spTree>
    <p:extLst>
      <p:ext uri="{BB962C8B-B14F-4D97-AF65-F5344CB8AC3E}">
        <p14:creationId xmlns:p14="http://schemas.microsoft.com/office/powerpoint/2010/main" val="36594503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685800" y="1145005"/>
            <a:ext cx="7591508" cy="644666"/>
          </a:xfrm>
          <a:prstGeom prst="rect">
            <a:avLst/>
          </a:prstGeom>
        </p:spPr>
        <p:txBody>
          <a:bodyPr vert="horz" lIns="91440" tIns="45720" rIns="91440" bIns="45720" rtlCol="0" anchor="ctr">
            <a:normAutofit fontScale="90000" lnSpcReduction="10000"/>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4400" dirty="0">
                <a:solidFill>
                  <a:schemeClr val="accent1">
                    <a:lumMod val="75000"/>
                  </a:schemeClr>
                </a:solidFill>
                <a:latin typeface="+mj-lt"/>
                <a:ea typeface="+mj-ea"/>
                <a:cs typeface="+mj-cs"/>
              </a:rPr>
              <a:t>Traditional Redistricting Principles</a:t>
            </a:r>
            <a:endParaRPr kumimoji="0" lang="en-US" sz="4400" b="0" i="0" u="none" strike="noStrike" kern="1200" cap="none" spc="0" normalizeH="0" baseline="0" noProof="0" dirty="0">
              <a:ln>
                <a:noFill/>
              </a:ln>
              <a:solidFill>
                <a:schemeClr val="accent1">
                  <a:lumMod val="75000"/>
                </a:schemeClr>
              </a:solidFill>
              <a:effectLst/>
              <a:uLnTx/>
              <a:uFillTx/>
              <a:latin typeface="+mj-lt"/>
              <a:ea typeface="+mj-ea"/>
              <a:cs typeface="+mj-cs"/>
            </a:endParaRPr>
          </a:p>
        </p:txBody>
      </p:sp>
      <p:sp>
        <p:nvSpPr>
          <p:cNvPr id="8" name="Rectangle 7"/>
          <p:cNvSpPr/>
          <p:nvPr/>
        </p:nvSpPr>
        <p:spPr>
          <a:xfrm>
            <a:off x="1119518" y="2415094"/>
            <a:ext cx="7807486" cy="3046988"/>
          </a:xfrm>
          <a:prstGeom prst="rect">
            <a:avLst/>
          </a:prstGeom>
        </p:spPr>
        <p:txBody>
          <a:bodyPr wrap="square">
            <a:spAutoFit/>
          </a:bodyPr>
          <a:lstStyle/>
          <a:p>
            <a:r>
              <a:rPr lang="en-US" sz="2400" dirty="0">
                <a:solidFill>
                  <a:schemeClr val="accent3">
                    <a:lumMod val="75000"/>
                  </a:schemeClr>
                </a:solidFill>
              </a:rPr>
              <a:t>There are a number of criteria that have been used nationally and upheld by courts.</a:t>
            </a:r>
          </a:p>
          <a:p>
            <a:endParaRPr lang="en-US" sz="2000" dirty="0">
              <a:solidFill>
                <a:srgbClr val="77933C"/>
              </a:solidFill>
            </a:endParaRPr>
          </a:p>
          <a:p>
            <a:pPr lvl="1">
              <a:buFont typeface="Arial"/>
              <a:buChar char="•"/>
            </a:pPr>
            <a:r>
              <a:rPr lang="en-US" sz="2000" dirty="0">
                <a:solidFill>
                  <a:srgbClr val="77933C"/>
                </a:solidFill>
              </a:rPr>
              <a:t> Relatively equal size - people, not citizens</a:t>
            </a:r>
          </a:p>
          <a:p>
            <a:pPr lvl="1">
              <a:buFont typeface="Arial"/>
              <a:buChar char="•"/>
            </a:pPr>
            <a:r>
              <a:rPr lang="en-US" sz="2000" i="1" dirty="0">
                <a:solidFill>
                  <a:srgbClr val="77933C"/>
                </a:solidFill>
              </a:rPr>
              <a:t> </a:t>
            </a:r>
            <a:r>
              <a:rPr lang="en-US" sz="2000" dirty="0">
                <a:solidFill>
                  <a:srgbClr val="77933C"/>
                </a:solidFill>
              </a:rPr>
              <a:t>Contiguous – districts should not hop/jump</a:t>
            </a:r>
          </a:p>
          <a:p>
            <a:pPr lvl="1">
              <a:buFont typeface="Arial"/>
              <a:buChar char="•"/>
            </a:pPr>
            <a:r>
              <a:rPr lang="en-US" sz="2000" dirty="0">
                <a:solidFill>
                  <a:srgbClr val="77933C"/>
                </a:solidFill>
              </a:rPr>
              <a:t> </a:t>
            </a:r>
            <a:r>
              <a:rPr lang="en-US" sz="2000" dirty="0">
                <a:solidFill>
                  <a:srgbClr val="C00000"/>
                </a:solidFill>
              </a:rPr>
              <a:t>Maintain “</a:t>
            </a:r>
            <a:r>
              <a:rPr lang="en-US" sz="2000" i="1" dirty="0">
                <a:solidFill>
                  <a:srgbClr val="C00000"/>
                </a:solidFill>
              </a:rPr>
              <a:t>communities of interest”</a:t>
            </a:r>
            <a:endParaRPr lang="en-US" sz="2000" dirty="0">
              <a:solidFill>
                <a:srgbClr val="C00000"/>
              </a:solidFill>
            </a:endParaRPr>
          </a:p>
          <a:p>
            <a:pPr lvl="1">
              <a:buFont typeface="Arial"/>
              <a:buChar char="•"/>
            </a:pPr>
            <a:r>
              <a:rPr lang="en-US" sz="2000" dirty="0">
                <a:solidFill>
                  <a:srgbClr val="77933C"/>
                </a:solidFill>
              </a:rPr>
              <a:t> Follow city/county/local government lines</a:t>
            </a:r>
          </a:p>
          <a:p>
            <a:pPr lvl="1">
              <a:buFont typeface="Arial"/>
              <a:buChar char="•"/>
            </a:pPr>
            <a:r>
              <a:rPr lang="en-US" sz="2000" dirty="0">
                <a:solidFill>
                  <a:srgbClr val="77933C"/>
                </a:solidFill>
              </a:rPr>
              <a:t> Keep districts compact – appearance/function</a:t>
            </a:r>
            <a:br>
              <a:rPr lang="en-US" sz="2400" dirty="0">
                <a:solidFill>
                  <a:schemeClr val="accent3">
                    <a:lumMod val="75000"/>
                  </a:schemeClr>
                </a:solidFill>
              </a:rPr>
            </a:br>
            <a:endParaRPr lang="en-US" sz="2400" dirty="0">
              <a:solidFill>
                <a:schemeClr val="accent3">
                  <a:lumMod val="75000"/>
                </a:schemeClr>
              </a:solidFill>
            </a:endParaRPr>
          </a:p>
        </p:txBody>
      </p:sp>
      <p:grpSp>
        <p:nvGrpSpPr>
          <p:cNvPr id="9" name="Group 8"/>
          <p:cNvGrpSpPr/>
          <p:nvPr/>
        </p:nvGrpSpPr>
        <p:grpSpPr>
          <a:xfrm>
            <a:off x="220454" y="521022"/>
            <a:ext cx="8923546" cy="534422"/>
            <a:chOff x="220454" y="521022"/>
            <a:chExt cx="8923546" cy="534422"/>
          </a:xfrm>
        </p:grpSpPr>
        <p:pic>
          <p:nvPicPr>
            <p:cNvPr id="12" name="Picture 11"/>
            <p:cNvPicPr>
              <a:picLocks noChangeAspect="1"/>
            </p:cNvPicPr>
            <p:nvPr/>
          </p:nvPicPr>
          <p:blipFill>
            <a:blip r:embed="rId3">
              <a:duotone>
                <a:prstClr val="black"/>
                <a:schemeClr val="accent3">
                  <a:lumMod val="75000"/>
                  <a:tint val="45000"/>
                  <a:satMod val="400000"/>
                </a:schemeClr>
              </a:duotone>
            </a:blip>
            <a:stretch>
              <a:fillRect/>
            </a:stretch>
          </p:blipFill>
          <p:spPr>
            <a:xfrm flipV="1">
              <a:off x="233591" y="697585"/>
              <a:ext cx="8910409" cy="217800"/>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454" y="609234"/>
              <a:ext cx="1798128" cy="357998"/>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637" y="521022"/>
              <a:ext cx="1791082" cy="534422"/>
            </a:xfrm>
            <a:prstGeom prst="rect">
              <a:avLst/>
            </a:prstGeom>
          </p:spPr>
        </p:pic>
      </p:grpSp>
      <p:sp>
        <p:nvSpPr>
          <p:cNvPr id="15" name="Subtitle 2">
            <a:extLst>
              <a:ext uri="{FF2B5EF4-FFF2-40B4-BE49-F238E27FC236}">
                <a16:creationId xmlns:a16="http://schemas.microsoft.com/office/drawing/2014/main" id="{D752E99D-E075-4F6B-80EB-9035DAEEB451}"/>
              </a:ext>
            </a:extLst>
          </p:cNvPr>
          <p:cNvSpPr txBox="1">
            <a:spLocks/>
          </p:cNvSpPr>
          <p:nvPr/>
        </p:nvSpPr>
        <p:spPr>
          <a:xfrm>
            <a:off x="685800" y="1789671"/>
            <a:ext cx="7086600" cy="625423"/>
          </a:xfrm>
          <a:prstGeom prst="rect">
            <a:avLst/>
          </a:prstGeom>
        </p:spPr>
        <p:txBody>
          <a:bodyPr vert="horz" lIns="91440" tIns="45720" rIns="91440" bIns="45720" rtlCol="0">
            <a:normAutofit fontScale="85000" lnSpcReduction="10000"/>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400" b="0" i="0" u="none" strike="noStrike" kern="1200" cap="none" spc="0" normalizeH="0" baseline="0" dirty="0">
                <a:ln>
                  <a:noFill/>
                </a:ln>
                <a:solidFill>
                  <a:schemeClr val="tx2">
                    <a:lumMod val="40000"/>
                    <a:lumOff val="60000"/>
                  </a:schemeClr>
                </a:solidFill>
                <a:effectLst/>
                <a:uLnTx/>
                <a:uFillTx/>
                <a:latin typeface="+mn-lt"/>
                <a:ea typeface="+mn-ea"/>
                <a:cs typeface="+mn-cs"/>
              </a:rPr>
              <a:t>Drawing New Board of Supervisor Li</a:t>
            </a:r>
            <a:r>
              <a:rPr lang="en-US" sz="2400" dirty="0">
                <a:solidFill>
                  <a:schemeClr val="tx2">
                    <a:lumMod val="40000"/>
                    <a:lumOff val="60000"/>
                  </a:schemeClr>
                </a:solidFill>
              </a:rPr>
              <a:t>nes for Fair Representation</a:t>
            </a:r>
            <a:endParaRPr kumimoji="0" lang="en-US" sz="2400" b="0" i="0" u="none" strike="noStrike" kern="1200" cap="none" spc="0" normalizeH="0" baseline="0" noProof="0" dirty="0">
              <a:ln>
                <a:noFill/>
              </a:ln>
              <a:solidFill>
                <a:schemeClr val="tx2">
                  <a:lumMod val="40000"/>
                  <a:lumOff val="60000"/>
                </a:schemeClr>
              </a:solidFill>
              <a:effectLst/>
              <a:uLnTx/>
              <a:uFillTx/>
              <a:latin typeface="+mn-lt"/>
              <a:ea typeface="+mn-ea"/>
              <a:cs typeface="+mn-cs"/>
            </a:endParaRPr>
          </a:p>
        </p:txBody>
      </p:sp>
    </p:spTree>
    <p:extLst>
      <p:ext uri="{BB962C8B-B14F-4D97-AF65-F5344CB8AC3E}">
        <p14:creationId xmlns:p14="http://schemas.microsoft.com/office/powerpoint/2010/main" val="23035435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685800" y="1145005"/>
            <a:ext cx="7591508" cy="644666"/>
          </a:xfrm>
          <a:prstGeom prst="rect">
            <a:avLst/>
          </a:prstGeom>
        </p:spPr>
        <p:txBody>
          <a:bodyPr vert="horz" lIns="91440" tIns="45720" rIns="91440" bIns="45720" rtlCol="0" anchor="ctr">
            <a:normAutofit fontScale="90000" lnSpcReduction="10000"/>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accent1">
                    <a:lumMod val="75000"/>
                  </a:schemeClr>
                </a:solidFill>
                <a:effectLst/>
                <a:uLnTx/>
                <a:uFillTx/>
                <a:latin typeface="+mj-lt"/>
                <a:ea typeface="+mj-ea"/>
                <a:cs typeface="+mj-cs"/>
              </a:rPr>
              <a:t>Communities of Interest</a:t>
            </a:r>
          </a:p>
        </p:txBody>
      </p:sp>
      <p:sp>
        <p:nvSpPr>
          <p:cNvPr id="8" name="Rectangle 7"/>
          <p:cNvSpPr/>
          <p:nvPr/>
        </p:nvSpPr>
        <p:spPr>
          <a:xfrm>
            <a:off x="1013581" y="2365415"/>
            <a:ext cx="7807486" cy="3477875"/>
          </a:xfrm>
          <a:prstGeom prst="rect">
            <a:avLst/>
          </a:prstGeom>
        </p:spPr>
        <p:txBody>
          <a:bodyPr wrap="square">
            <a:spAutoFit/>
          </a:bodyPr>
          <a:lstStyle/>
          <a:p>
            <a:r>
              <a:rPr lang="en-US" sz="2000" u="sng" dirty="0">
                <a:solidFill>
                  <a:srgbClr val="77933C"/>
                </a:solidFill>
              </a:rPr>
              <a:t>Communities of interest </a:t>
            </a:r>
            <a:r>
              <a:rPr lang="en-US" sz="2000" dirty="0">
                <a:solidFill>
                  <a:srgbClr val="77933C"/>
                </a:solidFill>
              </a:rPr>
              <a:t>are the building blocks of districts.</a:t>
            </a:r>
          </a:p>
          <a:p>
            <a:r>
              <a:rPr lang="en-US" sz="2000" dirty="0">
                <a:solidFill>
                  <a:srgbClr val="77933C"/>
                </a:solidFill>
              </a:rPr>
              <a:t>A community of interest includes ethnic and language minorities and other groups.</a:t>
            </a:r>
            <a:br>
              <a:rPr lang="en-US" sz="2000" dirty="0">
                <a:solidFill>
                  <a:srgbClr val="77933C"/>
                </a:solidFill>
              </a:rPr>
            </a:br>
            <a:endParaRPr lang="en-US" sz="2000" dirty="0">
              <a:solidFill>
                <a:srgbClr val="77933C"/>
              </a:solidFill>
            </a:endParaRPr>
          </a:p>
          <a:p>
            <a:pPr marL="1714500" lvl="3" indent="-342900">
              <a:buFont typeface="Arial" panose="020B0604020202020204" pitchFamily="34" charset="0"/>
              <a:buChar char="•"/>
            </a:pPr>
            <a:r>
              <a:rPr lang="en-US" sz="2000" dirty="0">
                <a:solidFill>
                  <a:srgbClr val="77933C"/>
                </a:solidFill>
              </a:rPr>
              <a:t>Subjective</a:t>
            </a:r>
          </a:p>
          <a:p>
            <a:pPr marL="1714500" lvl="3" indent="-342900">
              <a:buFont typeface="Arial" panose="020B0604020202020204" pitchFamily="34" charset="0"/>
              <a:buChar char="•"/>
            </a:pPr>
            <a:r>
              <a:rPr lang="en-US" sz="2000" dirty="0">
                <a:solidFill>
                  <a:srgbClr val="77933C"/>
                </a:solidFill>
              </a:rPr>
              <a:t>Open-ended to be as inclusive as possible</a:t>
            </a:r>
          </a:p>
          <a:p>
            <a:endParaRPr lang="en-US" sz="2000" dirty="0">
              <a:solidFill>
                <a:srgbClr val="77933C"/>
              </a:solidFill>
            </a:endParaRPr>
          </a:p>
          <a:p>
            <a:r>
              <a:rPr lang="en-US" sz="2000" dirty="0">
                <a:solidFill>
                  <a:srgbClr val="77933C"/>
                </a:solidFill>
              </a:rPr>
              <a:t>Communities covered by the Voting Rights Act</a:t>
            </a:r>
          </a:p>
          <a:p>
            <a:pPr marL="1657350" lvl="3" indent="-285750">
              <a:buFont typeface="Arial" panose="020B0604020202020204" pitchFamily="34" charset="0"/>
              <a:buChar char="•"/>
            </a:pPr>
            <a:r>
              <a:rPr lang="en-US" sz="2000" dirty="0">
                <a:solidFill>
                  <a:srgbClr val="77933C"/>
                </a:solidFill>
              </a:rPr>
              <a:t>Latinos</a:t>
            </a:r>
          </a:p>
          <a:p>
            <a:pPr marL="1657350" lvl="3" indent="-285750">
              <a:buFont typeface="Arial" panose="020B0604020202020204" pitchFamily="34" charset="0"/>
              <a:buChar char="•"/>
            </a:pPr>
            <a:r>
              <a:rPr lang="en-US" sz="2000" dirty="0">
                <a:solidFill>
                  <a:srgbClr val="77933C"/>
                </a:solidFill>
              </a:rPr>
              <a:t>Asians</a:t>
            </a:r>
          </a:p>
          <a:p>
            <a:pPr marL="1657350" lvl="3" indent="-285750">
              <a:buFont typeface="Arial" panose="020B0604020202020204" pitchFamily="34" charset="0"/>
              <a:buChar char="•"/>
            </a:pPr>
            <a:r>
              <a:rPr lang="en-US" sz="2000" dirty="0">
                <a:solidFill>
                  <a:srgbClr val="77933C"/>
                </a:solidFill>
              </a:rPr>
              <a:t>African Americans</a:t>
            </a:r>
            <a:endParaRPr lang="en-US" sz="2000" dirty="0">
              <a:solidFill>
                <a:schemeClr val="accent3">
                  <a:lumMod val="75000"/>
                </a:schemeClr>
              </a:solidFill>
            </a:endParaRPr>
          </a:p>
        </p:txBody>
      </p:sp>
      <p:grpSp>
        <p:nvGrpSpPr>
          <p:cNvPr id="9" name="Group 8"/>
          <p:cNvGrpSpPr/>
          <p:nvPr/>
        </p:nvGrpSpPr>
        <p:grpSpPr>
          <a:xfrm>
            <a:off x="220454" y="521022"/>
            <a:ext cx="8923546" cy="534422"/>
            <a:chOff x="220454" y="521022"/>
            <a:chExt cx="8923546" cy="534422"/>
          </a:xfrm>
        </p:grpSpPr>
        <p:pic>
          <p:nvPicPr>
            <p:cNvPr id="12" name="Picture 11"/>
            <p:cNvPicPr>
              <a:picLocks noChangeAspect="1"/>
            </p:cNvPicPr>
            <p:nvPr/>
          </p:nvPicPr>
          <p:blipFill>
            <a:blip r:embed="rId3">
              <a:duotone>
                <a:prstClr val="black"/>
                <a:schemeClr val="accent3">
                  <a:lumMod val="75000"/>
                  <a:tint val="45000"/>
                  <a:satMod val="400000"/>
                </a:schemeClr>
              </a:duotone>
            </a:blip>
            <a:stretch>
              <a:fillRect/>
            </a:stretch>
          </p:blipFill>
          <p:spPr>
            <a:xfrm flipV="1">
              <a:off x="233591" y="697585"/>
              <a:ext cx="8910409" cy="217800"/>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454" y="609234"/>
              <a:ext cx="1798128" cy="357998"/>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637" y="521022"/>
              <a:ext cx="1791082" cy="534422"/>
            </a:xfrm>
            <a:prstGeom prst="rect">
              <a:avLst/>
            </a:prstGeom>
          </p:spPr>
        </p:pic>
      </p:grpSp>
      <p:sp>
        <p:nvSpPr>
          <p:cNvPr id="15" name="Subtitle 2">
            <a:extLst>
              <a:ext uri="{FF2B5EF4-FFF2-40B4-BE49-F238E27FC236}">
                <a16:creationId xmlns:a16="http://schemas.microsoft.com/office/drawing/2014/main" id="{D752E99D-E075-4F6B-80EB-9035DAEEB451}"/>
              </a:ext>
            </a:extLst>
          </p:cNvPr>
          <p:cNvSpPr txBox="1">
            <a:spLocks/>
          </p:cNvSpPr>
          <p:nvPr/>
        </p:nvSpPr>
        <p:spPr>
          <a:xfrm>
            <a:off x="685800" y="1789671"/>
            <a:ext cx="7086600" cy="625423"/>
          </a:xfrm>
          <a:prstGeom prst="rect">
            <a:avLst/>
          </a:prstGeom>
        </p:spPr>
        <p:txBody>
          <a:bodyPr vert="horz" lIns="91440" tIns="45720" rIns="91440" bIns="45720" rtlCol="0">
            <a:norm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400" b="0" i="0" u="none" strike="noStrike" kern="1200" cap="none" spc="0" normalizeH="0" baseline="0" dirty="0">
                <a:ln>
                  <a:noFill/>
                </a:ln>
                <a:solidFill>
                  <a:schemeClr val="tx2">
                    <a:lumMod val="40000"/>
                    <a:lumOff val="60000"/>
                  </a:schemeClr>
                </a:solidFill>
                <a:effectLst/>
                <a:uLnTx/>
                <a:uFillTx/>
                <a:latin typeface="+mn-lt"/>
                <a:ea typeface="+mn-ea"/>
                <a:cs typeface="+mn-cs"/>
              </a:rPr>
              <a:t>Bringing like people together for representation</a:t>
            </a:r>
            <a:endParaRPr kumimoji="0" lang="en-US" sz="2400" b="0" i="0" u="none" strike="noStrike" kern="1200" cap="none" spc="0" normalizeH="0" baseline="0" noProof="0" dirty="0">
              <a:ln>
                <a:noFill/>
              </a:ln>
              <a:solidFill>
                <a:schemeClr val="tx2">
                  <a:lumMod val="40000"/>
                  <a:lumOff val="60000"/>
                </a:schemeClr>
              </a:solidFill>
              <a:effectLst/>
              <a:uLnTx/>
              <a:uFillTx/>
              <a:latin typeface="+mn-lt"/>
              <a:ea typeface="+mn-ea"/>
              <a:cs typeface="+mn-cs"/>
            </a:endParaRPr>
          </a:p>
        </p:txBody>
      </p:sp>
    </p:spTree>
    <p:extLst>
      <p:ext uri="{BB962C8B-B14F-4D97-AF65-F5344CB8AC3E}">
        <p14:creationId xmlns:p14="http://schemas.microsoft.com/office/powerpoint/2010/main" val="13010855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685800" y="1145005"/>
            <a:ext cx="7591508" cy="644666"/>
          </a:xfrm>
          <a:prstGeom prst="rect">
            <a:avLst/>
          </a:prstGeom>
        </p:spPr>
        <p:txBody>
          <a:bodyPr vert="horz" lIns="91440" tIns="45720" rIns="91440" bIns="45720" rtlCol="0" anchor="ctr">
            <a:normAutofit fontScale="90000" lnSpcReduction="10000"/>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accent1">
                    <a:lumMod val="75000"/>
                  </a:schemeClr>
                </a:solidFill>
                <a:effectLst/>
                <a:uLnTx/>
                <a:uFillTx/>
                <a:latin typeface="+mj-lt"/>
                <a:ea typeface="+mj-ea"/>
                <a:cs typeface="+mj-cs"/>
              </a:rPr>
              <a:t>Communities of Interest</a:t>
            </a:r>
          </a:p>
        </p:txBody>
      </p:sp>
      <p:sp>
        <p:nvSpPr>
          <p:cNvPr id="8" name="Rectangle 7"/>
          <p:cNvSpPr/>
          <p:nvPr/>
        </p:nvSpPr>
        <p:spPr>
          <a:xfrm>
            <a:off x="1013581" y="2365415"/>
            <a:ext cx="7807486" cy="4708981"/>
          </a:xfrm>
          <a:prstGeom prst="rect">
            <a:avLst/>
          </a:prstGeom>
        </p:spPr>
        <p:txBody>
          <a:bodyPr wrap="square">
            <a:spAutoFit/>
          </a:bodyPr>
          <a:lstStyle/>
          <a:p>
            <a:r>
              <a:rPr lang="en-US" sz="2000" u="sng" dirty="0">
                <a:solidFill>
                  <a:srgbClr val="77933C"/>
                </a:solidFill>
              </a:rPr>
              <a:t>Communities of interest </a:t>
            </a:r>
            <a:r>
              <a:rPr lang="en-US" sz="2000" dirty="0">
                <a:solidFill>
                  <a:srgbClr val="77933C"/>
                </a:solidFill>
              </a:rPr>
              <a:t>are the building blocks of districts.</a:t>
            </a:r>
          </a:p>
          <a:p>
            <a:r>
              <a:rPr lang="en-US" sz="2000" dirty="0">
                <a:solidFill>
                  <a:srgbClr val="77933C"/>
                </a:solidFill>
              </a:rPr>
              <a:t>A community of interest includes ethnic and language minorities and other groups.</a:t>
            </a:r>
            <a:br>
              <a:rPr lang="en-US" sz="2000" dirty="0">
                <a:solidFill>
                  <a:srgbClr val="77933C"/>
                </a:solidFill>
              </a:rPr>
            </a:br>
            <a:endParaRPr lang="en-US" sz="2000" dirty="0">
              <a:solidFill>
                <a:srgbClr val="77933C"/>
              </a:solidFill>
            </a:endParaRPr>
          </a:p>
          <a:p>
            <a:pPr marL="1714500" lvl="3" indent="-342900">
              <a:buFont typeface="Arial" panose="020B0604020202020204" pitchFamily="34" charset="0"/>
              <a:buChar char="•"/>
            </a:pPr>
            <a:r>
              <a:rPr lang="en-US" sz="2000" dirty="0">
                <a:solidFill>
                  <a:srgbClr val="77933C"/>
                </a:solidFill>
              </a:rPr>
              <a:t>Subjective</a:t>
            </a:r>
          </a:p>
          <a:p>
            <a:pPr marL="1714500" lvl="3" indent="-342900">
              <a:buFont typeface="Arial" panose="020B0604020202020204" pitchFamily="34" charset="0"/>
              <a:buChar char="•"/>
            </a:pPr>
            <a:r>
              <a:rPr lang="en-US" sz="2000" dirty="0">
                <a:solidFill>
                  <a:srgbClr val="77933C"/>
                </a:solidFill>
              </a:rPr>
              <a:t>Open-ended to be as inclusive as possible</a:t>
            </a:r>
          </a:p>
          <a:p>
            <a:endParaRPr lang="en-US" sz="2000" dirty="0">
              <a:solidFill>
                <a:srgbClr val="77933C"/>
              </a:solidFill>
            </a:endParaRPr>
          </a:p>
          <a:p>
            <a:r>
              <a:rPr lang="en-US" sz="2000" dirty="0">
                <a:solidFill>
                  <a:srgbClr val="77933C"/>
                </a:solidFill>
              </a:rPr>
              <a:t>Communities covered by the Voting Rights Act</a:t>
            </a:r>
          </a:p>
          <a:p>
            <a:pPr marL="1657350" lvl="3" indent="-285750">
              <a:buFont typeface="Arial" panose="020B0604020202020204" pitchFamily="34" charset="0"/>
              <a:buChar char="•"/>
            </a:pPr>
            <a:r>
              <a:rPr lang="en-US" sz="2000" dirty="0">
                <a:solidFill>
                  <a:srgbClr val="77933C"/>
                </a:solidFill>
              </a:rPr>
              <a:t>Latinos</a:t>
            </a:r>
          </a:p>
          <a:p>
            <a:pPr marL="1657350" lvl="3" indent="-285750">
              <a:buFont typeface="Arial" panose="020B0604020202020204" pitchFamily="34" charset="0"/>
              <a:buChar char="•"/>
            </a:pPr>
            <a:r>
              <a:rPr lang="en-US" sz="2000" dirty="0">
                <a:solidFill>
                  <a:srgbClr val="77933C"/>
                </a:solidFill>
              </a:rPr>
              <a:t>Asians</a:t>
            </a:r>
          </a:p>
          <a:p>
            <a:pPr marL="1657350" lvl="3" indent="-285750">
              <a:buFont typeface="Arial" panose="020B0604020202020204" pitchFamily="34" charset="0"/>
              <a:buChar char="•"/>
            </a:pPr>
            <a:r>
              <a:rPr lang="en-US" sz="2000" dirty="0">
                <a:solidFill>
                  <a:srgbClr val="77933C"/>
                </a:solidFill>
              </a:rPr>
              <a:t>African Americans</a:t>
            </a:r>
          </a:p>
          <a:p>
            <a:endParaRPr lang="en-US" sz="2000" b="1" dirty="0">
              <a:solidFill>
                <a:srgbClr val="77933C"/>
              </a:solidFill>
            </a:endParaRPr>
          </a:p>
          <a:p>
            <a:r>
              <a:rPr lang="en-US" sz="2000" b="1" dirty="0">
                <a:solidFill>
                  <a:srgbClr val="77933C"/>
                </a:solidFill>
              </a:rPr>
              <a:t>While communities of interest may include race, it cannot be the </a:t>
            </a:r>
            <a:r>
              <a:rPr lang="en-US" sz="2000" b="1" i="1" dirty="0">
                <a:solidFill>
                  <a:srgbClr val="77933C"/>
                </a:solidFill>
              </a:rPr>
              <a:t>predominant factor </a:t>
            </a:r>
            <a:r>
              <a:rPr lang="en-US" sz="2000" b="1" dirty="0">
                <a:solidFill>
                  <a:srgbClr val="77933C"/>
                </a:solidFill>
              </a:rPr>
              <a:t>in drawing district boundaries.</a:t>
            </a:r>
            <a:endParaRPr lang="en-US" sz="2000" b="1" dirty="0">
              <a:solidFill>
                <a:schemeClr val="accent3">
                  <a:lumMod val="75000"/>
                </a:schemeClr>
              </a:solidFill>
            </a:endParaRPr>
          </a:p>
          <a:p>
            <a:pPr marL="1657350" lvl="3" indent="-285750">
              <a:buFont typeface="Arial" panose="020B0604020202020204" pitchFamily="34" charset="0"/>
              <a:buChar char="•"/>
            </a:pPr>
            <a:endParaRPr lang="en-US" sz="2000" dirty="0">
              <a:solidFill>
                <a:schemeClr val="accent3">
                  <a:lumMod val="75000"/>
                </a:schemeClr>
              </a:solidFill>
            </a:endParaRPr>
          </a:p>
        </p:txBody>
      </p:sp>
      <p:grpSp>
        <p:nvGrpSpPr>
          <p:cNvPr id="9" name="Group 8"/>
          <p:cNvGrpSpPr/>
          <p:nvPr/>
        </p:nvGrpSpPr>
        <p:grpSpPr>
          <a:xfrm>
            <a:off x="220454" y="521022"/>
            <a:ext cx="8923546" cy="534422"/>
            <a:chOff x="220454" y="521022"/>
            <a:chExt cx="8923546" cy="534422"/>
          </a:xfrm>
        </p:grpSpPr>
        <p:pic>
          <p:nvPicPr>
            <p:cNvPr id="12" name="Picture 11"/>
            <p:cNvPicPr>
              <a:picLocks noChangeAspect="1"/>
            </p:cNvPicPr>
            <p:nvPr/>
          </p:nvPicPr>
          <p:blipFill>
            <a:blip r:embed="rId3">
              <a:duotone>
                <a:prstClr val="black"/>
                <a:schemeClr val="accent3">
                  <a:lumMod val="75000"/>
                  <a:tint val="45000"/>
                  <a:satMod val="400000"/>
                </a:schemeClr>
              </a:duotone>
            </a:blip>
            <a:stretch>
              <a:fillRect/>
            </a:stretch>
          </p:blipFill>
          <p:spPr>
            <a:xfrm flipV="1">
              <a:off x="233591" y="697585"/>
              <a:ext cx="8910409" cy="217800"/>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454" y="609234"/>
              <a:ext cx="1798128" cy="357998"/>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637" y="521022"/>
              <a:ext cx="1791082" cy="534422"/>
            </a:xfrm>
            <a:prstGeom prst="rect">
              <a:avLst/>
            </a:prstGeom>
          </p:spPr>
        </p:pic>
      </p:grpSp>
      <p:sp>
        <p:nvSpPr>
          <p:cNvPr id="15" name="Subtitle 2">
            <a:extLst>
              <a:ext uri="{FF2B5EF4-FFF2-40B4-BE49-F238E27FC236}">
                <a16:creationId xmlns:a16="http://schemas.microsoft.com/office/drawing/2014/main" id="{D752E99D-E075-4F6B-80EB-9035DAEEB451}"/>
              </a:ext>
            </a:extLst>
          </p:cNvPr>
          <p:cNvSpPr txBox="1">
            <a:spLocks/>
          </p:cNvSpPr>
          <p:nvPr/>
        </p:nvSpPr>
        <p:spPr>
          <a:xfrm>
            <a:off x="685800" y="1789671"/>
            <a:ext cx="7086600" cy="625423"/>
          </a:xfrm>
          <a:prstGeom prst="rect">
            <a:avLst/>
          </a:prstGeom>
        </p:spPr>
        <p:txBody>
          <a:bodyPr vert="horz" lIns="91440" tIns="45720" rIns="91440" bIns="45720" rtlCol="0">
            <a:norm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400" b="0" i="0" u="none" strike="noStrike" kern="1200" cap="none" spc="0" normalizeH="0" baseline="0" dirty="0">
                <a:ln>
                  <a:noFill/>
                </a:ln>
                <a:solidFill>
                  <a:schemeClr val="tx2">
                    <a:lumMod val="40000"/>
                    <a:lumOff val="60000"/>
                  </a:schemeClr>
                </a:solidFill>
                <a:effectLst/>
                <a:uLnTx/>
                <a:uFillTx/>
                <a:latin typeface="+mn-lt"/>
                <a:ea typeface="+mn-ea"/>
                <a:cs typeface="+mn-cs"/>
              </a:rPr>
              <a:t>Bringing like people together for representation</a:t>
            </a:r>
            <a:endParaRPr kumimoji="0" lang="en-US" sz="2400" b="0" i="0" u="none" strike="noStrike" kern="1200" cap="none" spc="0" normalizeH="0" baseline="0" noProof="0" dirty="0">
              <a:ln>
                <a:noFill/>
              </a:ln>
              <a:solidFill>
                <a:schemeClr val="tx2">
                  <a:lumMod val="40000"/>
                  <a:lumOff val="60000"/>
                </a:schemeClr>
              </a:solidFill>
              <a:effectLst/>
              <a:uLnTx/>
              <a:uFillTx/>
              <a:latin typeface="+mn-lt"/>
              <a:ea typeface="+mn-ea"/>
              <a:cs typeface="+mn-cs"/>
            </a:endParaRPr>
          </a:p>
        </p:txBody>
      </p:sp>
    </p:spTree>
    <p:extLst>
      <p:ext uri="{BB962C8B-B14F-4D97-AF65-F5344CB8AC3E}">
        <p14:creationId xmlns:p14="http://schemas.microsoft.com/office/powerpoint/2010/main" val="17363039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26510</TotalTime>
  <Words>2096</Words>
  <Application>Microsoft Office PowerPoint</Application>
  <PresentationFormat>On-screen Show (4:3)</PresentationFormat>
  <Paragraphs>287</Paragraphs>
  <Slides>27</Slides>
  <Notes>21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Team Paul Mitchell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Knowing your voters</dc:title>
  <dc:creator>Paul Mitchell Loves Jodi</dc:creator>
  <cp:lastModifiedBy>Kimi Shigetani</cp:lastModifiedBy>
  <cp:revision>359</cp:revision>
  <cp:lastPrinted>2010-09-23T05:17:36Z</cp:lastPrinted>
  <dcterms:created xsi:type="dcterms:W3CDTF">2010-09-24T21:44:46Z</dcterms:created>
  <dcterms:modified xsi:type="dcterms:W3CDTF">2021-08-26T19:04:37Z</dcterms:modified>
</cp:coreProperties>
</file>